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258" r:id="rId3"/>
    <p:sldId id="514" r:id="rId4"/>
    <p:sldId id="515" r:id="rId5"/>
    <p:sldId id="259" r:id="rId6"/>
    <p:sldId id="260" r:id="rId7"/>
    <p:sldId id="477" r:id="rId8"/>
    <p:sldId id="276" r:id="rId9"/>
    <p:sldId id="433" r:id="rId10"/>
    <p:sldId id="277" r:id="rId11"/>
    <p:sldId id="479" r:id="rId12"/>
    <p:sldId id="481" r:id="rId13"/>
    <p:sldId id="482" r:id="rId14"/>
    <p:sldId id="516" r:id="rId15"/>
    <p:sldId id="493" r:id="rId16"/>
    <p:sldId id="490" r:id="rId17"/>
    <p:sldId id="503" r:id="rId18"/>
    <p:sldId id="512" r:id="rId19"/>
    <p:sldId id="513" r:id="rId20"/>
    <p:sldId id="511"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67" autoAdjust="0"/>
  </p:normalViewPr>
  <p:slideViewPr>
    <p:cSldViewPr snapToGrid="0">
      <p:cViewPr varScale="1">
        <p:scale>
          <a:sx n="64" d="100"/>
          <a:sy n="64" d="100"/>
        </p:scale>
        <p:origin x="22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DC00B3-E2A2-4F3E-AE46-BA67B951391B}" type="datetimeFigureOut">
              <a:rPr lang="fr-FR" smtClean="0"/>
              <a:t>29/10/2021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D965C5-4C16-4957-8CB2-D02F0D3EAD70}" type="slidenum">
              <a:rPr lang="fr-FR" smtClean="0"/>
              <a:t>‹N°›</a:t>
            </a:fld>
            <a:endParaRPr lang="fr-FR"/>
          </a:p>
        </p:txBody>
      </p:sp>
    </p:spTree>
    <p:extLst>
      <p:ext uri="{BB962C8B-B14F-4D97-AF65-F5344CB8AC3E}">
        <p14:creationId xmlns:p14="http://schemas.microsoft.com/office/powerpoint/2010/main" val="873915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4D965C5-4C16-4957-8CB2-D02F0D3EAD70}" type="slidenum">
              <a:rPr lang="fr-FR" smtClean="0"/>
              <a:t>1</a:t>
            </a:fld>
            <a:endParaRPr lang="fr-FR"/>
          </a:p>
        </p:txBody>
      </p:sp>
    </p:spTree>
    <p:extLst>
      <p:ext uri="{BB962C8B-B14F-4D97-AF65-F5344CB8AC3E}">
        <p14:creationId xmlns:p14="http://schemas.microsoft.com/office/powerpoint/2010/main" val="24470930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Espace réservé de l'image des diapositives 1">
            <a:extLst>
              <a:ext uri="{FF2B5EF4-FFF2-40B4-BE49-F238E27FC236}">
                <a16:creationId xmlns:a16="http://schemas.microsoft.com/office/drawing/2014/main" id="{79A3CBFF-831A-40F3-B9FC-D4BD339BDF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Espace réservé des commentaires 2">
            <a:extLst>
              <a:ext uri="{FF2B5EF4-FFF2-40B4-BE49-F238E27FC236}">
                <a16:creationId xmlns:a16="http://schemas.microsoft.com/office/drawing/2014/main" id="{57841E07-59A7-4DF0-BB39-1CE0BFF64B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dirty="0"/>
              <a:t>Une coloration pale et anictérique a été retrouvé chez 57% DES MALADES. 42% DES MALADES ont présenté un signe clinique d’intolérance de l’anémie DONT le plus représenté était la dyspnée dans 48% DES CAS</a:t>
            </a:r>
          </a:p>
          <a:p>
            <a:pPr eaLnBrk="1" hangingPunct="1">
              <a:spcBef>
                <a:spcPct val="0"/>
              </a:spcBef>
            </a:pPr>
            <a:endParaRPr lang="fr-FR" altLang="fr-FR" dirty="0"/>
          </a:p>
        </p:txBody>
      </p:sp>
      <p:sp>
        <p:nvSpPr>
          <p:cNvPr id="48132" name="Espace réservé du numéro de diapositive 3">
            <a:extLst>
              <a:ext uri="{FF2B5EF4-FFF2-40B4-BE49-F238E27FC236}">
                <a16:creationId xmlns:a16="http://schemas.microsoft.com/office/drawing/2014/main" id="{C844D0EA-7900-4339-AFC3-DDFF578C0B3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B10E0910-A773-46B7-ACC8-92265B1A9F13}" type="slidenum">
              <a:rPr lang="fr-FR" altLang="fr-FR"/>
              <a:pPr/>
              <a:t>10</a:t>
            </a:fld>
            <a:endParaRPr lang="fr-FR" alt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Espace réservé de l'image des diapositives 1">
            <a:extLst>
              <a:ext uri="{FF2B5EF4-FFF2-40B4-BE49-F238E27FC236}">
                <a16:creationId xmlns:a16="http://schemas.microsoft.com/office/drawing/2014/main" id="{6C555F48-F407-4901-94E9-5B8A9BA08A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Espace réservé des notes 2">
            <a:extLst>
              <a:ext uri="{FF2B5EF4-FFF2-40B4-BE49-F238E27FC236}">
                <a16:creationId xmlns:a16="http://schemas.microsoft.com/office/drawing/2014/main" id="{1C6B844E-8A0C-49E7-BF03-3C8A45D258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a:t>98% DES MALADES ont été informés oralement de leur transfusion .La mention dans le dossier médical de l’information orale donnée au patient a été effectif dans 1cas soit 0,66%</a:t>
            </a:r>
          </a:p>
          <a:p>
            <a:pPr eaLnBrk="1" hangingPunct="1">
              <a:spcBef>
                <a:spcPct val="0"/>
              </a:spcBef>
            </a:pPr>
            <a:r>
              <a:rPr lang="fr-FR" altLang="fr-FR"/>
              <a:t>L’anémie sévère  représentait 87,% des indications de transfusion sanguine </a:t>
            </a:r>
          </a:p>
        </p:txBody>
      </p:sp>
      <p:sp>
        <p:nvSpPr>
          <p:cNvPr id="52228" name="Espace réservé du numéro de diapositive 4">
            <a:extLst>
              <a:ext uri="{FF2B5EF4-FFF2-40B4-BE49-F238E27FC236}">
                <a16:creationId xmlns:a16="http://schemas.microsoft.com/office/drawing/2014/main" id="{2C82B08D-8640-4A65-A36B-D9FE1E1B6C3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7D607CB4-B69E-496C-A92F-B3F7D0CBA6A6}" type="slidenum">
              <a:rPr lang="fr-FR" altLang="fr-FR"/>
              <a:pPr/>
              <a:t>11</a:t>
            </a:fld>
            <a:endParaRPr lang="fr-FR" alt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Espace réservé de l'image des diapositives 1">
            <a:extLst>
              <a:ext uri="{FF2B5EF4-FFF2-40B4-BE49-F238E27FC236}">
                <a16:creationId xmlns:a16="http://schemas.microsoft.com/office/drawing/2014/main" id="{47807402-59C8-4B00-BFA7-2C98DC7102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Espace réservé des notes 2">
            <a:extLst>
              <a:ext uri="{FF2B5EF4-FFF2-40B4-BE49-F238E27FC236}">
                <a16:creationId xmlns:a16="http://schemas.microsoft.com/office/drawing/2014/main" id="{1A5CF667-5B58-40A2-A22D-D864709CA7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dirty="0"/>
              <a:t>Les CGR ont été les seuls PSL à être prescrits chez tous les patients ayant bénéficié d’une transfusion sanguine</a:t>
            </a:r>
          </a:p>
          <a:p>
            <a:pPr eaLnBrk="1" hangingPunct="1">
              <a:spcBef>
                <a:spcPct val="0"/>
              </a:spcBef>
            </a:pPr>
            <a:r>
              <a:rPr lang="fr-FR" altLang="fr-FR" dirty="0"/>
              <a:t>Au cours de notre étude, 411 poches de PSL ont été demandées. Le nombre moyen de poche demandé pour chaque patient était de 2,58 poches avec les extrêmes de 1 et 6. Les demandes de PSL ont été signées dans 100% des cas par les stagiaires internés de médecine dans le service des UM du CHUYO</a:t>
            </a:r>
          </a:p>
          <a:p>
            <a:pPr eaLnBrk="1" hangingPunct="1">
              <a:spcBef>
                <a:spcPct val="0"/>
              </a:spcBef>
            </a:pPr>
            <a:endParaRPr lang="fr-FR" altLang="fr-FR" dirty="0"/>
          </a:p>
          <a:p>
            <a:pPr eaLnBrk="1" hangingPunct="1">
              <a:spcBef>
                <a:spcPct val="0"/>
              </a:spcBef>
            </a:pPr>
            <a:endParaRPr lang="fr-FR" altLang="fr-FR" dirty="0"/>
          </a:p>
        </p:txBody>
      </p:sp>
      <p:sp>
        <p:nvSpPr>
          <p:cNvPr id="54276" name="Espace réservé du numéro de diapositive 4">
            <a:extLst>
              <a:ext uri="{FF2B5EF4-FFF2-40B4-BE49-F238E27FC236}">
                <a16:creationId xmlns:a16="http://schemas.microsoft.com/office/drawing/2014/main" id="{11FEC417-0E09-4999-9482-D63014EA02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9E84C3A6-1FBD-40CC-867C-A9E02B128221}" type="slidenum">
              <a:rPr lang="fr-FR" altLang="fr-FR"/>
              <a:pPr/>
              <a:t>12</a:t>
            </a:fld>
            <a:endParaRPr lang="fr-FR" alt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ce réservé de l'image des diapositives 1">
            <a:extLst>
              <a:ext uri="{FF2B5EF4-FFF2-40B4-BE49-F238E27FC236}">
                <a16:creationId xmlns:a16="http://schemas.microsoft.com/office/drawing/2014/main" id="{F4E4BF15-02D5-4BC3-8EEC-4E8129FB21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Espace réservé des notes 2">
            <a:extLst>
              <a:ext uri="{FF2B5EF4-FFF2-40B4-BE49-F238E27FC236}">
                <a16:creationId xmlns:a16="http://schemas.microsoft.com/office/drawing/2014/main" id="{E0F8B248-5447-48E1-B632-149CB3F6E6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dirty="0"/>
              <a:t>Au cours de notre étude nous avons retrouvé 159 patients hospitalisés chez qui une indication de transfusion sanguine avait été posée, seuls 98 patients ont effectivement reçu des PSL avec un taux de couverture des besoins a 61%</a:t>
            </a:r>
          </a:p>
          <a:p>
            <a:pPr eaLnBrk="1" hangingPunct="1">
              <a:spcBef>
                <a:spcPct val="0"/>
              </a:spcBef>
            </a:pPr>
            <a:r>
              <a:rPr lang="fr-FR" altLang="fr-FR" dirty="0"/>
              <a:t>. Au total ,142 poches ont été effectivement fournies pour une demande de 411 poches de PSL, soit un taux de satisfaction de 34%. </a:t>
            </a:r>
          </a:p>
        </p:txBody>
      </p:sp>
      <p:sp>
        <p:nvSpPr>
          <p:cNvPr id="56324" name="Espace réservé du numéro de diapositive 4">
            <a:extLst>
              <a:ext uri="{FF2B5EF4-FFF2-40B4-BE49-F238E27FC236}">
                <a16:creationId xmlns:a16="http://schemas.microsoft.com/office/drawing/2014/main" id="{D5AC49C1-6274-4C96-88E8-223B6A278C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B60A1C1A-3017-46D3-91E3-60C8523447EE}" type="slidenum">
              <a:rPr lang="fr-FR" altLang="fr-FR"/>
              <a:pPr/>
              <a:t>13</a:t>
            </a:fld>
            <a:endParaRPr lang="fr-FR" alt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Espace réservé de l'image des diapositives 1">
            <a:extLst>
              <a:ext uri="{FF2B5EF4-FFF2-40B4-BE49-F238E27FC236}">
                <a16:creationId xmlns:a16="http://schemas.microsoft.com/office/drawing/2014/main" id="{62BC4574-FC51-4CEB-8E7E-FC35C4D2E3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Espace réservé des notes 2">
            <a:extLst>
              <a:ext uri="{FF2B5EF4-FFF2-40B4-BE49-F238E27FC236}">
                <a16:creationId xmlns:a16="http://schemas.microsoft.com/office/drawing/2014/main" id="{0D0E038B-D0DE-41C3-AE75-F85D60897F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3" eaLnBrk="1" hangingPunct="1">
              <a:spcBef>
                <a:spcPct val="0"/>
              </a:spcBef>
            </a:pPr>
            <a:r>
              <a:rPr lang="fr-FR" altLang="fr-FR" sz="2800" b="1" dirty="0">
                <a:latin typeface="Times New Roman" panose="02020603050405020304" pitchFamily="18" charset="0"/>
                <a:cs typeface="Times New Roman" panose="02020603050405020304" pitchFamily="18" charset="0"/>
              </a:rPr>
              <a:t>l’Evaluation des connaissances de base sur la transfusion sanguine concernait</a:t>
            </a:r>
            <a:r>
              <a:rPr lang="fr-FR" altLang="fr-FR" sz="2800" dirty="0">
                <a:latin typeface="Times New Roman" panose="02020603050405020304" pitchFamily="18" charset="0"/>
                <a:cs typeface="Times New Roman" panose="02020603050405020304" pitchFamily="18" charset="0"/>
              </a:rPr>
              <a:t> </a:t>
            </a:r>
            <a:r>
              <a:rPr lang="fr-FR" altLang="fr-FR" dirty="0"/>
              <a:t> neuf questions soit un total de 18 points possibles. Les agents se classaient dans 82% des cas en niveau des connaissances moyen,</a:t>
            </a:r>
          </a:p>
        </p:txBody>
      </p:sp>
      <p:sp>
        <p:nvSpPr>
          <p:cNvPr id="68612" name="Espace réservé du numéro de diapositive 4">
            <a:extLst>
              <a:ext uri="{FF2B5EF4-FFF2-40B4-BE49-F238E27FC236}">
                <a16:creationId xmlns:a16="http://schemas.microsoft.com/office/drawing/2014/main" id="{B6F52F6C-3E3E-41E3-B559-4F6148C9BA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DCC842F9-1B98-480E-9083-25018CB2E978}" type="slidenum">
              <a:rPr lang="fr-FR" altLang="fr-FR"/>
              <a:pPr/>
              <a:t>14</a:t>
            </a:fld>
            <a:endParaRPr lang="fr-FR" alt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a:extLst>
              <a:ext uri="{FF2B5EF4-FFF2-40B4-BE49-F238E27FC236}">
                <a16:creationId xmlns:a16="http://schemas.microsoft.com/office/drawing/2014/main" id="{92066472-9D59-4C4E-B8DA-09BD62094F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Espace réservé des notes 2">
            <a:extLst>
              <a:ext uri="{FF2B5EF4-FFF2-40B4-BE49-F238E27FC236}">
                <a16:creationId xmlns:a16="http://schemas.microsoft.com/office/drawing/2014/main" id="{3FFB1F7E-A60B-4E8C-BE3A-1EFFCBC1EA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b="1" dirty="0">
                <a:latin typeface="Times New Roman" panose="02020603050405020304" pitchFamily="18" charset="0"/>
                <a:cs typeface="Times New Roman" panose="02020603050405020304" pitchFamily="18" charset="0"/>
              </a:rPr>
              <a:t>Quand au Connaissances sur la prescription des PSL</a:t>
            </a:r>
          </a:p>
          <a:p>
            <a:pPr eaLnBrk="1" hangingPunct="1">
              <a:spcBef>
                <a:spcPct val="0"/>
              </a:spcBef>
            </a:pPr>
            <a:r>
              <a:rPr lang="fr-FR" altLang="fr-FR" dirty="0"/>
              <a:t>Cet item comportait sept questions soit 14 points au total et seuls 7% des agents avaient de bonnes connaissances</a:t>
            </a:r>
          </a:p>
        </p:txBody>
      </p:sp>
      <p:sp>
        <p:nvSpPr>
          <p:cNvPr id="70660" name="Espace réservé du numéro de diapositive 4">
            <a:extLst>
              <a:ext uri="{FF2B5EF4-FFF2-40B4-BE49-F238E27FC236}">
                <a16:creationId xmlns:a16="http://schemas.microsoft.com/office/drawing/2014/main" id="{19459E2B-E4ED-41F3-A68D-4067703AA1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355EA0DC-1F65-404B-AA0E-23465E3CA933}" type="slidenum">
              <a:rPr lang="fr-FR" altLang="fr-FR"/>
              <a:pPr/>
              <a:t>15</a:t>
            </a:fld>
            <a:endParaRPr lang="fr-FR" alt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Espace réservé de l'image des diapositives 1">
            <a:extLst>
              <a:ext uri="{FF2B5EF4-FFF2-40B4-BE49-F238E27FC236}">
                <a16:creationId xmlns:a16="http://schemas.microsoft.com/office/drawing/2014/main" id="{1707DCFE-08BB-4BBC-AFD5-3BE3A1AD3A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Espace réservé des notes 2">
            <a:extLst>
              <a:ext uri="{FF2B5EF4-FFF2-40B4-BE49-F238E27FC236}">
                <a16:creationId xmlns:a16="http://schemas.microsoft.com/office/drawing/2014/main" id="{9F190D62-52FD-4A2E-BFC4-543F225CA1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b="1" dirty="0">
                <a:latin typeface="Times New Roman" panose="02020603050405020304" pitchFamily="18" charset="0"/>
                <a:cs typeface="Times New Roman" panose="02020603050405020304" pitchFamily="18" charset="0"/>
              </a:rPr>
              <a:t>Les Connaissances sur les modalités de vérifications et de contrôles pré transfusionnels</a:t>
            </a:r>
          </a:p>
          <a:p>
            <a:pPr eaLnBrk="1" hangingPunct="1">
              <a:spcBef>
                <a:spcPct val="0"/>
              </a:spcBef>
            </a:pPr>
            <a:r>
              <a:rPr lang="fr-FR" altLang="fr-FR" dirty="0"/>
              <a:t>A été porté sur neuf questions soit 18 points au total et 29 agents soient 70% avaient de connaissances moyennes </a:t>
            </a:r>
          </a:p>
        </p:txBody>
      </p:sp>
      <p:sp>
        <p:nvSpPr>
          <p:cNvPr id="72708" name="Espace réservé du numéro de diapositive 4">
            <a:extLst>
              <a:ext uri="{FF2B5EF4-FFF2-40B4-BE49-F238E27FC236}">
                <a16:creationId xmlns:a16="http://schemas.microsoft.com/office/drawing/2014/main" id="{A28BAFB1-E8DE-448D-B685-DD13CDA67D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0D0B03AF-E324-4D75-A69D-80F2C940FFB9}" type="slidenum">
              <a:rPr lang="fr-FR" altLang="fr-FR"/>
              <a:pPr/>
              <a:t>16</a:t>
            </a:fld>
            <a:endParaRPr lang="fr-FR" alt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Espace réservé de l'image des diapositives 1">
            <a:extLst>
              <a:ext uri="{FF2B5EF4-FFF2-40B4-BE49-F238E27FC236}">
                <a16:creationId xmlns:a16="http://schemas.microsoft.com/office/drawing/2014/main" id="{A600E25F-84EC-4177-9D4B-3C8670B062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Espace réservé des notes 2">
            <a:extLst>
              <a:ext uri="{FF2B5EF4-FFF2-40B4-BE49-F238E27FC236}">
                <a16:creationId xmlns:a16="http://schemas.microsoft.com/office/drawing/2014/main" id="{3770A9DE-2158-458D-8564-66987CE1FC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dirty="0"/>
              <a:t>L’évaluation sur les  </a:t>
            </a:r>
            <a:r>
              <a:rPr lang="fr-FR" altLang="fr-FR" b="1" dirty="0">
                <a:latin typeface="Times New Roman" panose="02020603050405020304" pitchFamily="18" charset="0"/>
                <a:cs typeface="Times New Roman" panose="02020603050405020304" pitchFamily="18" charset="0"/>
              </a:rPr>
              <a:t>Connaissances sur l’administration et la surveillance de la transfusion</a:t>
            </a:r>
            <a:endParaRPr lang="fr-FR" altLang="fr-FR" dirty="0">
              <a:latin typeface="Times New Roman" panose="02020603050405020304" pitchFamily="18" charset="0"/>
              <a:cs typeface="Times New Roman" panose="02020603050405020304" pitchFamily="18" charset="0"/>
            </a:endParaRPr>
          </a:p>
          <a:p>
            <a:pPr eaLnBrk="1" hangingPunct="1">
              <a:spcBef>
                <a:spcPct val="0"/>
              </a:spcBef>
            </a:pPr>
            <a:r>
              <a:rPr lang="fr-FR" altLang="fr-FR" dirty="0"/>
              <a:t>comportait 10 questions soit 20 points. Au total 53% des agents avaient de connaissances moyennes</a:t>
            </a:r>
          </a:p>
        </p:txBody>
      </p:sp>
      <p:sp>
        <p:nvSpPr>
          <p:cNvPr id="74756" name="Espace réservé du numéro de diapositive 4">
            <a:extLst>
              <a:ext uri="{FF2B5EF4-FFF2-40B4-BE49-F238E27FC236}">
                <a16:creationId xmlns:a16="http://schemas.microsoft.com/office/drawing/2014/main" id="{21D60498-3172-4364-A951-4DFE89DE0D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25CBBB12-7B86-47C2-93C0-1832E554E1FD}" type="slidenum">
              <a:rPr lang="fr-FR" altLang="fr-FR"/>
              <a:pPr/>
              <a:t>17</a:t>
            </a:fld>
            <a:endParaRPr lang="fr-FR" alt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st</a:t>
            </a:r>
          </a:p>
        </p:txBody>
      </p:sp>
      <p:sp>
        <p:nvSpPr>
          <p:cNvPr id="4" name="Espace réservé du numéro de diapositive 3"/>
          <p:cNvSpPr>
            <a:spLocks noGrp="1"/>
          </p:cNvSpPr>
          <p:nvPr>
            <p:ph type="sldNum" sz="quarter" idx="5"/>
          </p:nvPr>
        </p:nvSpPr>
        <p:spPr/>
        <p:txBody>
          <a:bodyPr/>
          <a:lstStyle/>
          <a:p>
            <a:fld id="{34D965C5-4C16-4957-8CB2-D02F0D3EAD70}" type="slidenum">
              <a:rPr lang="fr-FR" smtClean="0"/>
              <a:t>18</a:t>
            </a:fld>
            <a:endParaRPr lang="fr-FR"/>
          </a:p>
        </p:txBody>
      </p:sp>
    </p:spTree>
    <p:extLst>
      <p:ext uri="{BB962C8B-B14F-4D97-AF65-F5344CB8AC3E}">
        <p14:creationId xmlns:p14="http://schemas.microsoft.com/office/powerpoint/2010/main" val="6085171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st</a:t>
            </a:r>
          </a:p>
        </p:txBody>
      </p:sp>
      <p:sp>
        <p:nvSpPr>
          <p:cNvPr id="4" name="Espace réservé du numéro de diapositive 3"/>
          <p:cNvSpPr>
            <a:spLocks noGrp="1"/>
          </p:cNvSpPr>
          <p:nvPr>
            <p:ph type="sldNum" sz="quarter" idx="5"/>
          </p:nvPr>
        </p:nvSpPr>
        <p:spPr/>
        <p:txBody>
          <a:bodyPr/>
          <a:lstStyle/>
          <a:p>
            <a:fld id="{34D965C5-4C16-4957-8CB2-D02F0D3EAD70}" type="slidenum">
              <a:rPr lang="fr-FR" smtClean="0"/>
              <a:t>19</a:t>
            </a:fld>
            <a:endParaRPr lang="fr-FR"/>
          </a:p>
        </p:txBody>
      </p:sp>
    </p:spTree>
    <p:extLst>
      <p:ext uri="{BB962C8B-B14F-4D97-AF65-F5344CB8AC3E}">
        <p14:creationId xmlns:p14="http://schemas.microsoft.com/office/powerpoint/2010/main" val="3852691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4D965C5-4C16-4957-8CB2-D02F0D3EAD70}" type="slidenum">
              <a:rPr lang="fr-FR" smtClean="0"/>
              <a:t>2</a:t>
            </a:fld>
            <a:endParaRPr lang="fr-FR"/>
          </a:p>
        </p:txBody>
      </p:sp>
    </p:spTree>
    <p:extLst>
      <p:ext uri="{BB962C8B-B14F-4D97-AF65-F5344CB8AC3E}">
        <p14:creationId xmlns:p14="http://schemas.microsoft.com/office/powerpoint/2010/main" val="14187250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34D965C5-4C16-4957-8CB2-D02F0D3EAD70}" type="slidenum">
              <a:rPr lang="fr-FR" smtClean="0"/>
              <a:t>20</a:t>
            </a:fld>
            <a:endParaRPr lang="fr-FR"/>
          </a:p>
        </p:txBody>
      </p:sp>
    </p:spTree>
    <p:extLst>
      <p:ext uri="{BB962C8B-B14F-4D97-AF65-F5344CB8AC3E}">
        <p14:creationId xmlns:p14="http://schemas.microsoft.com/office/powerpoint/2010/main" val="1892102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4D965C5-4C16-4957-8CB2-D02F0D3EAD70}" type="slidenum">
              <a:rPr lang="fr-FR" smtClean="0"/>
              <a:t>3</a:t>
            </a:fld>
            <a:endParaRPr lang="fr-FR"/>
          </a:p>
        </p:txBody>
      </p:sp>
    </p:spTree>
    <p:extLst>
      <p:ext uri="{BB962C8B-B14F-4D97-AF65-F5344CB8AC3E}">
        <p14:creationId xmlns:p14="http://schemas.microsoft.com/office/powerpoint/2010/main" val="1288465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 ,</a:t>
            </a:r>
          </a:p>
        </p:txBody>
      </p:sp>
      <p:sp>
        <p:nvSpPr>
          <p:cNvPr id="4" name="Espace réservé du numéro de diapositive 3"/>
          <p:cNvSpPr>
            <a:spLocks noGrp="1"/>
          </p:cNvSpPr>
          <p:nvPr>
            <p:ph type="sldNum" sz="quarter" idx="5"/>
          </p:nvPr>
        </p:nvSpPr>
        <p:spPr/>
        <p:txBody>
          <a:bodyPr/>
          <a:lstStyle/>
          <a:p>
            <a:fld id="{34D965C5-4C16-4957-8CB2-D02F0D3EAD70}" type="slidenum">
              <a:rPr lang="fr-FR" smtClean="0"/>
              <a:t>4</a:t>
            </a:fld>
            <a:endParaRPr lang="fr-FR"/>
          </a:p>
        </p:txBody>
      </p:sp>
    </p:spTree>
    <p:extLst>
      <p:ext uri="{BB962C8B-B14F-4D97-AF65-F5344CB8AC3E}">
        <p14:creationId xmlns:p14="http://schemas.microsoft.com/office/powerpoint/2010/main" val="2156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4D965C5-4C16-4957-8CB2-D02F0D3EAD70}" type="slidenum">
              <a:rPr lang="fr-FR" smtClean="0"/>
              <a:t>5</a:t>
            </a:fld>
            <a:endParaRPr lang="fr-FR"/>
          </a:p>
        </p:txBody>
      </p:sp>
    </p:spTree>
    <p:extLst>
      <p:ext uri="{BB962C8B-B14F-4D97-AF65-F5344CB8AC3E}">
        <p14:creationId xmlns:p14="http://schemas.microsoft.com/office/powerpoint/2010/main" val="2031081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4D965C5-4C16-4957-8CB2-D02F0D3EAD70}" type="slidenum">
              <a:rPr lang="fr-FR" smtClean="0"/>
              <a:t>6</a:t>
            </a:fld>
            <a:endParaRPr lang="fr-FR"/>
          </a:p>
        </p:txBody>
      </p:sp>
    </p:spTree>
    <p:extLst>
      <p:ext uri="{BB962C8B-B14F-4D97-AF65-F5344CB8AC3E}">
        <p14:creationId xmlns:p14="http://schemas.microsoft.com/office/powerpoint/2010/main" val="7967748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ce réservé de l'image des diapositives 1">
            <a:extLst>
              <a:ext uri="{FF2B5EF4-FFF2-40B4-BE49-F238E27FC236}">
                <a16:creationId xmlns:a16="http://schemas.microsoft.com/office/drawing/2014/main" id="{A63D4C13-4775-49BB-8876-B5C7EE724F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Espace réservé des notes 2">
            <a:extLst>
              <a:ext uri="{FF2B5EF4-FFF2-40B4-BE49-F238E27FC236}">
                <a16:creationId xmlns:a16="http://schemas.microsoft.com/office/drawing/2014/main" id="{842B1E11-F036-44A3-9EF6-47A2A203B1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dirty="0">
                <a:latin typeface="Times New Roman" panose="02020603050405020304" pitchFamily="18" charset="0"/>
                <a:cs typeface="Times New Roman" panose="02020603050405020304" pitchFamily="18" charset="0"/>
              </a:rPr>
              <a:t>Entre le 01 août et le 15 octobre 2020, au total 996 patients ont été hospitalisés . Une indication de transfusion sanguine a été posée chez 159 patients. La transfusion sanguine a été effective chez 98 patients</a:t>
            </a:r>
            <a:r>
              <a:rPr lang="fr-FR" altLang="fr-FR" dirty="0"/>
              <a:t> et 61 patients n’ont pas reçu de transfusion</a:t>
            </a:r>
            <a:endParaRPr lang="fr-FR" altLang="fr-FR" dirty="0">
              <a:latin typeface="Times New Roman" panose="02020603050405020304" pitchFamily="18" charset="0"/>
              <a:cs typeface="Times New Roman" panose="02020603050405020304" pitchFamily="18" charset="0"/>
            </a:endParaRPr>
          </a:p>
        </p:txBody>
      </p:sp>
      <p:sp>
        <p:nvSpPr>
          <p:cNvPr id="39940" name="Espace réservé du numéro de diapositive 4">
            <a:extLst>
              <a:ext uri="{FF2B5EF4-FFF2-40B4-BE49-F238E27FC236}">
                <a16:creationId xmlns:a16="http://schemas.microsoft.com/office/drawing/2014/main" id="{61C5829E-6951-46BA-B6F7-0E2B69CBBA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EDB0E663-A63C-47D8-AD1A-E03F3A7DAA3D}" type="slidenum">
              <a:rPr lang="fr-FR" altLang="fr-FR"/>
              <a:pPr/>
              <a:t>7</a:t>
            </a:fld>
            <a:endParaRPr lang="fr-FR" alt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a:extLst>
              <a:ext uri="{FF2B5EF4-FFF2-40B4-BE49-F238E27FC236}">
                <a16:creationId xmlns:a16="http://schemas.microsoft.com/office/drawing/2014/main" id="{C0BCECEA-6E89-4380-8371-8DA0B30C23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Espace réservé des commentaires 2">
            <a:extLst>
              <a:ext uri="{FF2B5EF4-FFF2-40B4-BE49-F238E27FC236}">
                <a16:creationId xmlns:a16="http://schemas.microsoft.com/office/drawing/2014/main" id="{407876C8-ED96-4805-A3AE-8AA980A4A0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dirty="0"/>
              <a:t>Nus avons obtenu un sexe ratio de 1,14.L’age moyen était de 45 ans avec un écart type de 18,28 et des extrêmes d'âge de 15 ans et 90 </a:t>
            </a:r>
            <a:r>
              <a:rPr lang="fr-FR" altLang="fr-FR" dirty="0" err="1"/>
              <a:t>ans.F</a:t>
            </a:r>
            <a:endParaRPr lang="fr-FR" altLang="fr-FR" dirty="0"/>
          </a:p>
          <a:p>
            <a:pPr eaLnBrk="1" hangingPunct="1">
              <a:spcBef>
                <a:spcPct val="0"/>
              </a:spcBef>
            </a:pPr>
            <a:endParaRPr lang="fr-FR" altLang="fr-FR" dirty="0"/>
          </a:p>
        </p:txBody>
      </p:sp>
      <p:sp>
        <p:nvSpPr>
          <p:cNvPr id="41988" name="Espace réservé du numéro de diapositive 3">
            <a:extLst>
              <a:ext uri="{FF2B5EF4-FFF2-40B4-BE49-F238E27FC236}">
                <a16:creationId xmlns:a16="http://schemas.microsoft.com/office/drawing/2014/main" id="{8C9391BF-23AC-4A11-88E3-112A2498DF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C488A0E7-8BCF-42CF-AD32-FC608992F569}" type="slidenum">
              <a:rPr lang="fr-FR" altLang="fr-FR"/>
              <a:pPr/>
              <a:t>8</a:t>
            </a:fld>
            <a:endParaRPr lang="fr-FR" alt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ce réservé de l'image des diapositives 1">
            <a:extLst>
              <a:ext uri="{FF2B5EF4-FFF2-40B4-BE49-F238E27FC236}">
                <a16:creationId xmlns:a16="http://schemas.microsoft.com/office/drawing/2014/main" id="{57F5354B-A788-46DF-ACE9-AAEC1E92A9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Espace réservé des commentaires 2">
            <a:extLst>
              <a:ext uri="{FF2B5EF4-FFF2-40B4-BE49-F238E27FC236}">
                <a16:creationId xmlns:a16="http://schemas.microsoft.com/office/drawing/2014/main" id="{FAB25E15-F957-475D-AB85-CE1089A00D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dirty="0"/>
              <a:t>Le paludisme grave forme anémique était le motif d’hospitalisation le plus fréquent avec 18% suivi de l’insuffisance rénale chronique  et les hémopathies malignes avec chacun 13%.</a:t>
            </a:r>
          </a:p>
          <a:p>
            <a:pPr eaLnBrk="1" hangingPunct="1">
              <a:spcBef>
                <a:spcPct val="0"/>
              </a:spcBef>
            </a:pPr>
            <a:r>
              <a:rPr lang="fr-FR" altLang="fr-FR" dirty="0"/>
              <a:t>Quand au </a:t>
            </a:r>
            <a:r>
              <a:rPr lang="fr-FR" altLang="fr-FR" dirty="0" err="1"/>
              <a:t>Antecedants</a:t>
            </a:r>
            <a:r>
              <a:rPr lang="fr-FR" altLang="fr-FR" dirty="0"/>
              <a:t> d’</a:t>
            </a:r>
            <a:r>
              <a:rPr lang="fr-FR" altLang="fr-FR" dirty="0" err="1"/>
              <a:t>episodes</a:t>
            </a:r>
            <a:r>
              <a:rPr lang="fr-FR" altLang="fr-FR" dirty="0"/>
              <a:t> immunisants</a:t>
            </a:r>
          </a:p>
        </p:txBody>
      </p:sp>
      <p:sp>
        <p:nvSpPr>
          <p:cNvPr id="44036" name="Espace réservé du numéro de diapositive 3">
            <a:extLst>
              <a:ext uri="{FF2B5EF4-FFF2-40B4-BE49-F238E27FC236}">
                <a16:creationId xmlns:a16="http://schemas.microsoft.com/office/drawing/2014/main" id="{256196A0-DEE6-4C56-A6ED-E93C443B8F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BBDF70E3-848B-4AE9-A3D6-235FDED3B153}" type="slidenum">
              <a:rPr lang="fr-FR" altLang="fr-FR"/>
              <a:pPr/>
              <a:t>9</a:t>
            </a:fld>
            <a:endParaRPr lang="fr-FR" alt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816044-1FC1-410F-A1EE-F198BB2AAD9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831B0453-DA6D-4F31-9F4A-075941ADA7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BBE4A1A-335F-4536-A24F-B24AE5E69D77}"/>
              </a:ext>
            </a:extLst>
          </p:cNvPr>
          <p:cNvSpPr>
            <a:spLocks noGrp="1"/>
          </p:cNvSpPr>
          <p:nvPr>
            <p:ph type="dt" sz="half" idx="10"/>
          </p:nvPr>
        </p:nvSpPr>
        <p:spPr/>
        <p:txBody>
          <a:bodyPr/>
          <a:lstStyle/>
          <a:p>
            <a:fld id="{DCCBD72A-9CDB-4410-8FA8-8825B4DFC06A}" type="datetime1">
              <a:rPr lang="fr-FR" smtClean="0"/>
              <a:t>29/10/2021</a:t>
            </a:fld>
            <a:endParaRPr lang="fr-FR"/>
          </a:p>
        </p:txBody>
      </p:sp>
      <p:sp>
        <p:nvSpPr>
          <p:cNvPr id="5" name="Espace réservé du pied de page 4">
            <a:extLst>
              <a:ext uri="{FF2B5EF4-FFF2-40B4-BE49-F238E27FC236}">
                <a16:creationId xmlns:a16="http://schemas.microsoft.com/office/drawing/2014/main" id="{ED7722D9-F833-46B4-961F-8CACF73576A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DBA1E0B-823A-42EE-9C16-99ABBE4CBB67}"/>
              </a:ext>
            </a:extLst>
          </p:cNvPr>
          <p:cNvSpPr>
            <a:spLocks noGrp="1"/>
          </p:cNvSpPr>
          <p:nvPr>
            <p:ph type="sldNum" sz="quarter" idx="12"/>
          </p:nvPr>
        </p:nvSpPr>
        <p:spPr/>
        <p:txBody>
          <a:bodyPr/>
          <a:lstStyle/>
          <a:p>
            <a:fld id="{57708570-FA1B-47AD-ABDE-9C1B01FA5847}" type="slidenum">
              <a:rPr lang="fr-FR" smtClean="0"/>
              <a:t>‹N°›</a:t>
            </a:fld>
            <a:endParaRPr lang="fr-FR"/>
          </a:p>
        </p:txBody>
      </p:sp>
    </p:spTree>
    <p:extLst>
      <p:ext uri="{BB962C8B-B14F-4D97-AF65-F5344CB8AC3E}">
        <p14:creationId xmlns:p14="http://schemas.microsoft.com/office/powerpoint/2010/main" val="584471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EC8DEF-5797-4F15-ADE0-0BA798671FD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5AD45A5-ACDF-4FBF-9877-B1998AC205AA}"/>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0C5EEC5-321C-4F35-8E17-6BD4B3C61F9B}"/>
              </a:ext>
            </a:extLst>
          </p:cNvPr>
          <p:cNvSpPr>
            <a:spLocks noGrp="1"/>
          </p:cNvSpPr>
          <p:nvPr>
            <p:ph type="dt" sz="half" idx="10"/>
          </p:nvPr>
        </p:nvSpPr>
        <p:spPr/>
        <p:txBody>
          <a:bodyPr/>
          <a:lstStyle/>
          <a:p>
            <a:fld id="{A4FD42F6-8B42-4D0A-AE00-D85FE090D082}" type="datetime1">
              <a:rPr lang="fr-FR" smtClean="0"/>
              <a:t>29/10/2021</a:t>
            </a:fld>
            <a:endParaRPr lang="fr-FR"/>
          </a:p>
        </p:txBody>
      </p:sp>
      <p:sp>
        <p:nvSpPr>
          <p:cNvPr id="5" name="Espace réservé du pied de page 4">
            <a:extLst>
              <a:ext uri="{FF2B5EF4-FFF2-40B4-BE49-F238E27FC236}">
                <a16:creationId xmlns:a16="http://schemas.microsoft.com/office/drawing/2014/main" id="{B0605F2E-5E4D-4DBC-A24E-8407E788207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C4A18FA-CA8E-4AB0-AE4F-3B233A2D969C}"/>
              </a:ext>
            </a:extLst>
          </p:cNvPr>
          <p:cNvSpPr>
            <a:spLocks noGrp="1"/>
          </p:cNvSpPr>
          <p:nvPr>
            <p:ph type="sldNum" sz="quarter" idx="12"/>
          </p:nvPr>
        </p:nvSpPr>
        <p:spPr/>
        <p:txBody>
          <a:bodyPr/>
          <a:lstStyle/>
          <a:p>
            <a:fld id="{57708570-FA1B-47AD-ABDE-9C1B01FA5847}" type="slidenum">
              <a:rPr lang="fr-FR" smtClean="0"/>
              <a:t>‹N°›</a:t>
            </a:fld>
            <a:endParaRPr lang="fr-FR"/>
          </a:p>
        </p:txBody>
      </p:sp>
    </p:spTree>
    <p:extLst>
      <p:ext uri="{BB962C8B-B14F-4D97-AF65-F5344CB8AC3E}">
        <p14:creationId xmlns:p14="http://schemas.microsoft.com/office/powerpoint/2010/main" val="421762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1379D08-7E5C-4996-9534-2C2C4D05534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A2D189EC-5FFC-41F1-BD00-ADD72274FE6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2CEFC16-0916-4221-A287-7ACE5468EAD8}"/>
              </a:ext>
            </a:extLst>
          </p:cNvPr>
          <p:cNvSpPr>
            <a:spLocks noGrp="1"/>
          </p:cNvSpPr>
          <p:nvPr>
            <p:ph type="dt" sz="half" idx="10"/>
          </p:nvPr>
        </p:nvSpPr>
        <p:spPr/>
        <p:txBody>
          <a:bodyPr/>
          <a:lstStyle/>
          <a:p>
            <a:fld id="{759454F9-3D32-4EA4-9586-646034309536}" type="datetime1">
              <a:rPr lang="fr-FR" smtClean="0"/>
              <a:t>29/10/2021</a:t>
            </a:fld>
            <a:endParaRPr lang="fr-FR"/>
          </a:p>
        </p:txBody>
      </p:sp>
      <p:sp>
        <p:nvSpPr>
          <p:cNvPr id="5" name="Espace réservé du pied de page 4">
            <a:extLst>
              <a:ext uri="{FF2B5EF4-FFF2-40B4-BE49-F238E27FC236}">
                <a16:creationId xmlns:a16="http://schemas.microsoft.com/office/drawing/2014/main" id="{9C01D2EA-1B1A-4C50-872D-F593D09EE91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2F8BB05-3873-4866-A22A-9FDD296FD514}"/>
              </a:ext>
            </a:extLst>
          </p:cNvPr>
          <p:cNvSpPr>
            <a:spLocks noGrp="1"/>
          </p:cNvSpPr>
          <p:nvPr>
            <p:ph type="sldNum" sz="quarter" idx="12"/>
          </p:nvPr>
        </p:nvSpPr>
        <p:spPr/>
        <p:txBody>
          <a:bodyPr/>
          <a:lstStyle/>
          <a:p>
            <a:fld id="{57708570-FA1B-47AD-ABDE-9C1B01FA5847}" type="slidenum">
              <a:rPr lang="fr-FR" smtClean="0"/>
              <a:t>‹N°›</a:t>
            </a:fld>
            <a:endParaRPr lang="fr-FR"/>
          </a:p>
        </p:txBody>
      </p:sp>
    </p:spTree>
    <p:extLst>
      <p:ext uri="{BB962C8B-B14F-4D97-AF65-F5344CB8AC3E}">
        <p14:creationId xmlns:p14="http://schemas.microsoft.com/office/powerpoint/2010/main" val="51221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135EE5-1A0E-4D58-93AC-01A2B98C008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007C9C4-A4FC-48DA-8A61-4613C5514D0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54E569D-7F37-401B-B4B1-A507B66A8E6C}"/>
              </a:ext>
            </a:extLst>
          </p:cNvPr>
          <p:cNvSpPr>
            <a:spLocks noGrp="1"/>
          </p:cNvSpPr>
          <p:nvPr>
            <p:ph type="dt" sz="half" idx="10"/>
          </p:nvPr>
        </p:nvSpPr>
        <p:spPr/>
        <p:txBody>
          <a:bodyPr/>
          <a:lstStyle/>
          <a:p>
            <a:fld id="{58C3F988-BBD2-418D-A7C1-C7320CF4331A}" type="datetime1">
              <a:rPr lang="fr-FR" smtClean="0"/>
              <a:t>29/10/2021</a:t>
            </a:fld>
            <a:endParaRPr lang="fr-FR"/>
          </a:p>
        </p:txBody>
      </p:sp>
      <p:sp>
        <p:nvSpPr>
          <p:cNvPr id="5" name="Espace réservé du pied de page 4">
            <a:extLst>
              <a:ext uri="{FF2B5EF4-FFF2-40B4-BE49-F238E27FC236}">
                <a16:creationId xmlns:a16="http://schemas.microsoft.com/office/drawing/2014/main" id="{3A037BB0-3173-4ABF-8291-78AAAD67276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4E2D7F8-150F-4BF5-9924-C2C24579E9F5}"/>
              </a:ext>
            </a:extLst>
          </p:cNvPr>
          <p:cNvSpPr>
            <a:spLocks noGrp="1"/>
          </p:cNvSpPr>
          <p:nvPr>
            <p:ph type="sldNum" sz="quarter" idx="12"/>
          </p:nvPr>
        </p:nvSpPr>
        <p:spPr/>
        <p:txBody>
          <a:bodyPr/>
          <a:lstStyle/>
          <a:p>
            <a:fld id="{57708570-FA1B-47AD-ABDE-9C1B01FA5847}" type="slidenum">
              <a:rPr lang="fr-FR" smtClean="0"/>
              <a:t>‹N°›</a:t>
            </a:fld>
            <a:endParaRPr lang="fr-FR"/>
          </a:p>
        </p:txBody>
      </p:sp>
    </p:spTree>
    <p:extLst>
      <p:ext uri="{BB962C8B-B14F-4D97-AF65-F5344CB8AC3E}">
        <p14:creationId xmlns:p14="http://schemas.microsoft.com/office/powerpoint/2010/main" val="2597292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68C426-045A-4EA7-9DF6-07391314E0E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BE7BBA65-1FF7-4FFF-A755-97A864B88F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76D0E59-FE7D-43FB-969D-A20F95F33107}"/>
              </a:ext>
            </a:extLst>
          </p:cNvPr>
          <p:cNvSpPr>
            <a:spLocks noGrp="1"/>
          </p:cNvSpPr>
          <p:nvPr>
            <p:ph type="dt" sz="half" idx="10"/>
          </p:nvPr>
        </p:nvSpPr>
        <p:spPr/>
        <p:txBody>
          <a:bodyPr/>
          <a:lstStyle/>
          <a:p>
            <a:fld id="{FC077E0B-3FDA-494C-8393-6029D8DEC3F1}" type="datetime1">
              <a:rPr lang="fr-FR" smtClean="0"/>
              <a:t>29/10/2021</a:t>
            </a:fld>
            <a:endParaRPr lang="fr-FR"/>
          </a:p>
        </p:txBody>
      </p:sp>
      <p:sp>
        <p:nvSpPr>
          <p:cNvPr id="5" name="Espace réservé du pied de page 4">
            <a:extLst>
              <a:ext uri="{FF2B5EF4-FFF2-40B4-BE49-F238E27FC236}">
                <a16:creationId xmlns:a16="http://schemas.microsoft.com/office/drawing/2014/main" id="{B376296E-5767-4CF8-8EF0-E59EF05A68B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B1E3D0A-2EE7-4CC0-8702-9932DD6359C9}"/>
              </a:ext>
            </a:extLst>
          </p:cNvPr>
          <p:cNvSpPr>
            <a:spLocks noGrp="1"/>
          </p:cNvSpPr>
          <p:nvPr>
            <p:ph type="sldNum" sz="quarter" idx="12"/>
          </p:nvPr>
        </p:nvSpPr>
        <p:spPr/>
        <p:txBody>
          <a:bodyPr/>
          <a:lstStyle/>
          <a:p>
            <a:fld id="{57708570-FA1B-47AD-ABDE-9C1B01FA5847}" type="slidenum">
              <a:rPr lang="fr-FR" smtClean="0"/>
              <a:t>‹N°›</a:t>
            </a:fld>
            <a:endParaRPr lang="fr-FR"/>
          </a:p>
        </p:txBody>
      </p:sp>
    </p:spTree>
    <p:extLst>
      <p:ext uri="{BB962C8B-B14F-4D97-AF65-F5344CB8AC3E}">
        <p14:creationId xmlns:p14="http://schemas.microsoft.com/office/powerpoint/2010/main" val="397967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92E0E9-B09D-4D31-B991-1D7A600D5BC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6C61768-2267-4E0E-9870-C0993A6DADC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B6049EE8-5A04-4F31-8B4D-DA146192946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5CF9777-E286-411A-8E34-5675C8716A0B}"/>
              </a:ext>
            </a:extLst>
          </p:cNvPr>
          <p:cNvSpPr>
            <a:spLocks noGrp="1"/>
          </p:cNvSpPr>
          <p:nvPr>
            <p:ph type="dt" sz="half" idx="10"/>
          </p:nvPr>
        </p:nvSpPr>
        <p:spPr/>
        <p:txBody>
          <a:bodyPr/>
          <a:lstStyle/>
          <a:p>
            <a:fld id="{5B46A511-2DDB-48FD-A945-6792640CBF34}" type="datetime1">
              <a:rPr lang="fr-FR" smtClean="0"/>
              <a:t>29/10/2021</a:t>
            </a:fld>
            <a:endParaRPr lang="fr-FR"/>
          </a:p>
        </p:txBody>
      </p:sp>
      <p:sp>
        <p:nvSpPr>
          <p:cNvPr id="6" name="Espace réservé du pied de page 5">
            <a:extLst>
              <a:ext uri="{FF2B5EF4-FFF2-40B4-BE49-F238E27FC236}">
                <a16:creationId xmlns:a16="http://schemas.microsoft.com/office/drawing/2014/main" id="{F88F888D-1697-4043-BAC3-5D6F662E106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F15A263-B04E-4446-839A-453DE71E3B86}"/>
              </a:ext>
            </a:extLst>
          </p:cNvPr>
          <p:cNvSpPr>
            <a:spLocks noGrp="1"/>
          </p:cNvSpPr>
          <p:nvPr>
            <p:ph type="sldNum" sz="quarter" idx="12"/>
          </p:nvPr>
        </p:nvSpPr>
        <p:spPr/>
        <p:txBody>
          <a:bodyPr/>
          <a:lstStyle/>
          <a:p>
            <a:fld id="{57708570-FA1B-47AD-ABDE-9C1B01FA5847}" type="slidenum">
              <a:rPr lang="fr-FR" smtClean="0"/>
              <a:t>‹N°›</a:t>
            </a:fld>
            <a:endParaRPr lang="fr-FR"/>
          </a:p>
        </p:txBody>
      </p:sp>
    </p:spTree>
    <p:extLst>
      <p:ext uri="{BB962C8B-B14F-4D97-AF65-F5344CB8AC3E}">
        <p14:creationId xmlns:p14="http://schemas.microsoft.com/office/powerpoint/2010/main" val="3698701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CF36D7-2E8F-41A2-AE13-BAD2B720499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537A91DB-6DEE-48EB-AA19-842B4D47F1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6F12A7A1-99BA-41EE-B4FA-494C89AEC06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551FCE23-DD20-4528-B565-217AD8C745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03D7240E-CA97-4DEC-81BB-9FF444833DD3}"/>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BFF7397-9192-44C5-ACDA-892CFEDF52C2}"/>
              </a:ext>
            </a:extLst>
          </p:cNvPr>
          <p:cNvSpPr>
            <a:spLocks noGrp="1"/>
          </p:cNvSpPr>
          <p:nvPr>
            <p:ph type="dt" sz="half" idx="10"/>
          </p:nvPr>
        </p:nvSpPr>
        <p:spPr/>
        <p:txBody>
          <a:bodyPr/>
          <a:lstStyle/>
          <a:p>
            <a:fld id="{D77FF31B-9EBD-428F-9C9B-BC803766E1A3}" type="datetime1">
              <a:rPr lang="fr-FR" smtClean="0"/>
              <a:t>29/10/2021</a:t>
            </a:fld>
            <a:endParaRPr lang="fr-FR"/>
          </a:p>
        </p:txBody>
      </p:sp>
      <p:sp>
        <p:nvSpPr>
          <p:cNvPr id="8" name="Espace réservé du pied de page 7">
            <a:extLst>
              <a:ext uri="{FF2B5EF4-FFF2-40B4-BE49-F238E27FC236}">
                <a16:creationId xmlns:a16="http://schemas.microsoft.com/office/drawing/2014/main" id="{F5B20272-829A-414B-9EDF-114DA5106F8C}"/>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21FE69BC-DE40-469C-8AB4-1EA947875717}"/>
              </a:ext>
            </a:extLst>
          </p:cNvPr>
          <p:cNvSpPr>
            <a:spLocks noGrp="1"/>
          </p:cNvSpPr>
          <p:nvPr>
            <p:ph type="sldNum" sz="quarter" idx="12"/>
          </p:nvPr>
        </p:nvSpPr>
        <p:spPr/>
        <p:txBody>
          <a:bodyPr/>
          <a:lstStyle/>
          <a:p>
            <a:fld id="{57708570-FA1B-47AD-ABDE-9C1B01FA5847}" type="slidenum">
              <a:rPr lang="fr-FR" smtClean="0"/>
              <a:t>‹N°›</a:t>
            </a:fld>
            <a:endParaRPr lang="fr-FR"/>
          </a:p>
        </p:txBody>
      </p:sp>
    </p:spTree>
    <p:extLst>
      <p:ext uri="{BB962C8B-B14F-4D97-AF65-F5344CB8AC3E}">
        <p14:creationId xmlns:p14="http://schemas.microsoft.com/office/powerpoint/2010/main" val="2152616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34D3B0-936E-4B82-9C0B-4334FB83CBA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3F2CAFD3-97B1-42DE-9AAC-3420FDD19CEE}"/>
              </a:ext>
            </a:extLst>
          </p:cNvPr>
          <p:cNvSpPr>
            <a:spLocks noGrp="1"/>
          </p:cNvSpPr>
          <p:nvPr>
            <p:ph type="dt" sz="half" idx="10"/>
          </p:nvPr>
        </p:nvSpPr>
        <p:spPr/>
        <p:txBody>
          <a:bodyPr/>
          <a:lstStyle/>
          <a:p>
            <a:fld id="{B48414A0-A66E-46F8-ADEA-4AF43C20FD69}" type="datetime1">
              <a:rPr lang="fr-FR" smtClean="0"/>
              <a:t>29/10/2021</a:t>
            </a:fld>
            <a:endParaRPr lang="fr-FR"/>
          </a:p>
        </p:txBody>
      </p:sp>
      <p:sp>
        <p:nvSpPr>
          <p:cNvPr id="4" name="Espace réservé du pied de page 3">
            <a:extLst>
              <a:ext uri="{FF2B5EF4-FFF2-40B4-BE49-F238E27FC236}">
                <a16:creationId xmlns:a16="http://schemas.microsoft.com/office/drawing/2014/main" id="{17D44B3A-30AA-46D1-905E-EF33A16AC8B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0BF4401-4FB7-4F7B-9109-B29D1F266171}"/>
              </a:ext>
            </a:extLst>
          </p:cNvPr>
          <p:cNvSpPr>
            <a:spLocks noGrp="1"/>
          </p:cNvSpPr>
          <p:nvPr>
            <p:ph type="sldNum" sz="quarter" idx="12"/>
          </p:nvPr>
        </p:nvSpPr>
        <p:spPr/>
        <p:txBody>
          <a:bodyPr/>
          <a:lstStyle/>
          <a:p>
            <a:fld id="{57708570-FA1B-47AD-ABDE-9C1B01FA5847}" type="slidenum">
              <a:rPr lang="fr-FR" smtClean="0"/>
              <a:t>‹N°›</a:t>
            </a:fld>
            <a:endParaRPr lang="fr-FR"/>
          </a:p>
        </p:txBody>
      </p:sp>
    </p:spTree>
    <p:extLst>
      <p:ext uri="{BB962C8B-B14F-4D97-AF65-F5344CB8AC3E}">
        <p14:creationId xmlns:p14="http://schemas.microsoft.com/office/powerpoint/2010/main" val="3800344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2A3DE19-D47C-4F26-A54C-F0332B1C2CFF}"/>
              </a:ext>
            </a:extLst>
          </p:cNvPr>
          <p:cNvSpPr>
            <a:spLocks noGrp="1"/>
          </p:cNvSpPr>
          <p:nvPr>
            <p:ph type="dt" sz="half" idx="10"/>
          </p:nvPr>
        </p:nvSpPr>
        <p:spPr/>
        <p:txBody>
          <a:bodyPr/>
          <a:lstStyle/>
          <a:p>
            <a:fld id="{45250A7C-8DB6-4C42-AB0F-DCB3351A7AEC}" type="datetime1">
              <a:rPr lang="fr-FR" smtClean="0"/>
              <a:t>29/10/2021</a:t>
            </a:fld>
            <a:endParaRPr lang="fr-FR"/>
          </a:p>
        </p:txBody>
      </p:sp>
      <p:sp>
        <p:nvSpPr>
          <p:cNvPr id="3" name="Espace réservé du pied de page 2">
            <a:extLst>
              <a:ext uri="{FF2B5EF4-FFF2-40B4-BE49-F238E27FC236}">
                <a16:creationId xmlns:a16="http://schemas.microsoft.com/office/drawing/2014/main" id="{8CC731A8-939A-4F41-A094-502FAC7CAFD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0000ACA-84BB-408B-9354-F2FD2E92F283}"/>
              </a:ext>
            </a:extLst>
          </p:cNvPr>
          <p:cNvSpPr>
            <a:spLocks noGrp="1"/>
          </p:cNvSpPr>
          <p:nvPr>
            <p:ph type="sldNum" sz="quarter" idx="12"/>
          </p:nvPr>
        </p:nvSpPr>
        <p:spPr/>
        <p:txBody>
          <a:bodyPr/>
          <a:lstStyle/>
          <a:p>
            <a:fld id="{57708570-FA1B-47AD-ABDE-9C1B01FA5847}" type="slidenum">
              <a:rPr lang="fr-FR" smtClean="0"/>
              <a:t>‹N°›</a:t>
            </a:fld>
            <a:endParaRPr lang="fr-FR"/>
          </a:p>
        </p:txBody>
      </p:sp>
    </p:spTree>
    <p:extLst>
      <p:ext uri="{BB962C8B-B14F-4D97-AF65-F5344CB8AC3E}">
        <p14:creationId xmlns:p14="http://schemas.microsoft.com/office/powerpoint/2010/main" val="2041519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349F40-E1E8-44CC-9D60-4C31ACBBF10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CB05CA93-40D3-431A-B770-465BB52D2E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384F794-8EE2-452D-8CD5-46CE2E836C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9691878-2FA2-41B2-9F4E-45803C7E83D7}"/>
              </a:ext>
            </a:extLst>
          </p:cNvPr>
          <p:cNvSpPr>
            <a:spLocks noGrp="1"/>
          </p:cNvSpPr>
          <p:nvPr>
            <p:ph type="dt" sz="half" idx="10"/>
          </p:nvPr>
        </p:nvSpPr>
        <p:spPr/>
        <p:txBody>
          <a:bodyPr/>
          <a:lstStyle/>
          <a:p>
            <a:fld id="{7AA54DAE-0DCF-4FDA-A806-8BA9DFD1F362}" type="datetime1">
              <a:rPr lang="fr-FR" smtClean="0"/>
              <a:t>29/10/2021</a:t>
            </a:fld>
            <a:endParaRPr lang="fr-FR"/>
          </a:p>
        </p:txBody>
      </p:sp>
      <p:sp>
        <p:nvSpPr>
          <p:cNvPr id="6" name="Espace réservé du pied de page 5">
            <a:extLst>
              <a:ext uri="{FF2B5EF4-FFF2-40B4-BE49-F238E27FC236}">
                <a16:creationId xmlns:a16="http://schemas.microsoft.com/office/drawing/2014/main" id="{D5EE4A72-BF76-4493-A177-15A78DAC19A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8F59E6A-A739-44D0-8702-38F8A211EF36}"/>
              </a:ext>
            </a:extLst>
          </p:cNvPr>
          <p:cNvSpPr>
            <a:spLocks noGrp="1"/>
          </p:cNvSpPr>
          <p:nvPr>
            <p:ph type="sldNum" sz="quarter" idx="12"/>
          </p:nvPr>
        </p:nvSpPr>
        <p:spPr/>
        <p:txBody>
          <a:bodyPr/>
          <a:lstStyle/>
          <a:p>
            <a:fld id="{57708570-FA1B-47AD-ABDE-9C1B01FA5847}" type="slidenum">
              <a:rPr lang="fr-FR" smtClean="0"/>
              <a:t>‹N°›</a:t>
            </a:fld>
            <a:endParaRPr lang="fr-FR"/>
          </a:p>
        </p:txBody>
      </p:sp>
    </p:spTree>
    <p:extLst>
      <p:ext uri="{BB962C8B-B14F-4D97-AF65-F5344CB8AC3E}">
        <p14:creationId xmlns:p14="http://schemas.microsoft.com/office/powerpoint/2010/main" val="3531729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165468-0CCE-4554-AE28-294A3434D69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AF31696F-5E54-47E5-82C7-41FE074032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C15E9176-01C0-43CF-951E-2EB1871E71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0AF8572-B0C8-4B5A-A1C9-53C6CFA53FED}"/>
              </a:ext>
            </a:extLst>
          </p:cNvPr>
          <p:cNvSpPr>
            <a:spLocks noGrp="1"/>
          </p:cNvSpPr>
          <p:nvPr>
            <p:ph type="dt" sz="half" idx="10"/>
          </p:nvPr>
        </p:nvSpPr>
        <p:spPr/>
        <p:txBody>
          <a:bodyPr/>
          <a:lstStyle/>
          <a:p>
            <a:fld id="{002AEAFA-87C3-42CC-971E-319F73A417C9}" type="datetime1">
              <a:rPr lang="fr-FR" smtClean="0"/>
              <a:t>29/10/2021</a:t>
            </a:fld>
            <a:endParaRPr lang="fr-FR"/>
          </a:p>
        </p:txBody>
      </p:sp>
      <p:sp>
        <p:nvSpPr>
          <p:cNvPr id="6" name="Espace réservé du pied de page 5">
            <a:extLst>
              <a:ext uri="{FF2B5EF4-FFF2-40B4-BE49-F238E27FC236}">
                <a16:creationId xmlns:a16="http://schemas.microsoft.com/office/drawing/2014/main" id="{4D618638-B75A-4225-9257-9B66421BA92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BEC4860-7F47-4233-9DA4-36375298C795}"/>
              </a:ext>
            </a:extLst>
          </p:cNvPr>
          <p:cNvSpPr>
            <a:spLocks noGrp="1"/>
          </p:cNvSpPr>
          <p:nvPr>
            <p:ph type="sldNum" sz="quarter" idx="12"/>
          </p:nvPr>
        </p:nvSpPr>
        <p:spPr/>
        <p:txBody>
          <a:bodyPr/>
          <a:lstStyle/>
          <a:p>
            <a:fld id="{57708570-FA1B-47AD-ABDE-9C1B01FA5847}" type="slidenum">
              <a:rPr lang="fr-FR" smtClean="0"/>
              <a:t>‹N°›</a:t>
            </a:fld>
            <a:endParaRPr lang="fr-FR"/>
          </a:p>
        </p:txBody>
      </p:sp>
    </p:spTree>
    <p:extLst>
      <p:ext uri="{BB962C8B-B14F-4D97-AF65-F5344CB8AC3E}">
        <p14:creationId xmlns:p14="http://schemas.microsoft.com/office/powerpoint/2010/main" val="1395591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815B19C-14F6-4F55-85E4-9858ACC7F7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A1A342B-9508-44DB-906B-FDF2212AA5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5CD1677-38D6-4590-8280-6C0415E543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8F5699-B1FA-466A-B87E-547E40F242AA}" type="datetime1">
              <a:rPr lang="fr-FR" smtClean="0"/>
              <a:t>29/10/2021</a:t>
            </a:fld>
            <a:endParaRPr lang="fr-FR"/>
          </a:p>
        </p:txBody>
      </p:sp>
      <p:sp>
        <p:nvSpPr>
          <p:cNvPr id="5" name="Espace réservé du pied de page 4">
            <a:extLst>
              <a:ext uri="{FF2B5EF4-FFF2-40B4-BE49-F238E27FC236}">
                <a16:creationId xmlns:a16="http://schemas.microsoft.com/office/drawing/2014/main" id="{6231EE37-EB04-41CA-9771-DA90833FA4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408E2CC2-158F-4054-9970-325BC89F21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708570-FA1B-47AD-ABDE-9C1B01FA5847}" type="slidenum">
              <a:rPr lang="fr-FR" smtClean="0"/>
              <a:t>‹N°›</a:t>
            </a:fld>
            <a:endParaRPr lang="fr-FR"/>
          </a:p>
        </p:txBody>
      </p:sp>
    </p:spTree>
    <p:extLst>
      <p:ext uri="{BB962C8B-B14F-4D97-AF65-F5344CB8AC3E}">
        <p14:creationId xmlns:p14="http://schemas.microsoft.com/office/powerpoint/2010/main" val="2107670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A7CB95-8387-4AA6-9F7D-1B97B65ED52E}"/>
              </a:ext>
            </a:extLst>
          </p:cNvPr>
          <p:cNvSpPr>
            <a:spLocks noGrp="1"/>
          </p:cNvSpPr>
          <p:nvPr>
            <p:ph type="ctrTitle"/>
          </p:nvPr>
        </p:nvSpPr>
        <p:spPr>
          <a:xfrm>
            <a:off x="0" y="156930"/>
            <a:ext cx="12192000" cy="2958860"/>
          </a:xfrm>
        </p:spPr>
        <p:txBody>
          <a:bodyPr>
            <a:normAutofit fontScale="90000"/>
          </a:bodyPr>
          <a:lstStyle/>
          <a:p>
            <a:pPr algn="just"/>
            <a:br>
              <a:rPr lang="fr-FR" sz="4000" b="1" dirty="0">
                <a:effectLst/>
                <a:latin typeface="+mn-lt"/>
                <a:ea typeface="Calibri" panose="020F0502020204030204" pitchFamily="34" charset="0"/>
                <a:cs typeface="Times New Roman" panose="02020603050405020304" pitchFamily="18" charset="0"/>
              </a:rPr>
            </a:br>
            <a:br>
              <a:rPr lang="fr-FR" sz="4000" b="1" dirty="0">
                <a:effectLst/>
                <a:latin typeface="+mn-lt"/>
                <a:ea typeface="Calibri" panose="020F0502020204030204" pitchFamily="34" charset="0"/>
                <a:cs typeface="Times New Roman" panose="02020603050405020304" pitchFamily="18" charset="0"/>
              </a:rPr>
            </a:br>
            <a:br>
              <a:rPr lang="fr-FR" sz="4000" b="1" dirty="0">
                <a:effectLst/>
                <a:latin typeface="+mn-lt"/>
                <a:ea typeface="Calibri" panose="020F0502020204030204" pitchFamily="34" charset="0"/>
                <a:cs typeface="Times New Roman" panose="02020603050405020304" pitchFamily="18" charset="0"/>
              </a:rPr>
            </a:br>
            <a:br>
              <a:rPr lang="fr-FR" sz="4000" b="1" dirty="0">
                <a:effectLst/>
                <a:latin typeface="+mn-lt"/>
                <a:ea typeface="Calibri" panose="020F0502020204030204" pitchFamily="34" charset="0"/>
                <a:cs typeface="Times New Roman" panose="02020603050405020304" pitchFamily="18" charset="0"/>
              </a:rPr>
            </a:br>
            <a:br>
              <a:rPr lang="fr-FR" sz="4000" b="1" dirty="0">
                <a:effectLst/>
                <a:latin typeface="+mn-lt"/>
                <a:ea typeface="Calibri" panose="020F0502020204030204" pitchFamily="34" charset="0"/>
                <a:cs typeface="Times New Roman" panose="02020603050405020304" pitchFamily="18" charset="0"/>
              </a:rPr>
            </a:br>
            <a:br>
              <a:rPr lang="fr-FR" sz="4000" b="1" dirty="0">
                <a:effectLst/>
                <a:latin typeface="+mn-lt"/>
                <a:ea typeface="Calibri" panose="020F0502020204030204" pitchFamily="34" charset="0"/>
                <a:cs typeface="Times New Roman" panose="02020603050405020304" pitchFamily="18" charset="0"/>
              </a:rPr>
            </a:br>
            <a:r>
              <a:rPr lang="fr-FR" sz="4000" b="1" dirty="0">
                <a:effectLst/>
                <a:latin typeface="+mn-lt"/>
                <a:ea typeface="Calibri" panose="020F0502020204030204" pitchFamily="34" charset="0"/>
                <a:cs typeface="Times New Roman" panose="02020603050405020304" pitchFamily="18" charset="0"/>
              </a:rPr>
              <a:t>Modalités de prescription des produits sanguins labiles et connaissances des agents de santé sur la pratique transfusionnelle au centre hospitalier universitaire </a:t>
            </a:r>
            <a:r>
              <a:rPr lang="fr-FR" sz="4000" b="1" dirty="0" err="1">
                <a:effectLst/>
                <a:latin typeface="+mn-lt"/>
                <a:ea typeface="Calibri" panose="020F0502020204030204" pitchFamily="34" charset="0"/>
                <a:cs typeface="Times New Roman" panose="02020603050405020304" pitchFamily="18" charset="0"/>
              </a:rPr>
              <a:t>Yalgado</a:t>
            </a:r>
            <a:r>
              <a:rPr lang="fr-FR" sz="4000" b="1" dirty="0">
                <a:effectLst/>
                <a:latin typeface="+mn-lt"/>
                <a:ea typeface="Calibri" panose="020F0502020204030204" pitchFamily="34" charset="0"/>
                <a:cs typeface="Times New Roman" panose="02020603050405020304" pitchFamily="18" charset="0"/>
              </a:rPr>
              <a:t> OUEDRAOGO</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Sous-titre 2">
            <a:extLst>
              <a:ext uri="{FF2B5EF4-FFF2-40B4-BE49-F238E27FC236}">
                <a16:creationId xmlns:a16="http://schemas.microsoft.com/office/drawing/2014/main" id="{FF0780A7-FD9C-489D-A393-E44F91A12227}"/>
              </a:ext>
            </a:extLst>
          </p:cNvPr>
          <p:cNvSpPr>
            <a:spLocks noGrp="1"/>
          </p:cNvSpPr>
          <p:nvPr>
            <p:ph type="subTitle" idx="1"/>
          </p:nvPr>
        </p:nvSpPr>
        <p:spPr>
          <a:xfrm>
            <a:off x="0" y="3692106"/>
            <a:ext cx="12192000" cy="3165894"/>
          </a:xfrm>
        </p:spPr>
        <p:txBody>
          <a:bodyPr>
            <a:normAutofit/>
          </a:bodyPr>
          <a:lstStyle/>
          <a:p>
            <a:pPr algn="just">
              <a:lnSpc>
                <a:spcPct val="107000"/>
              </a:lnSpc>
              <a:spcAft>
                <a:spcPts val="800"/>
              </a:spcAft>
            </a:pPr>
            <a:r>
              <a:rPr lang="fr-FR" b="1" u="sng" dirty="0">
                <a:effectLst/>
                <a:ea typeface="Calibri" panose="020F0502020204030204" pitchFamily="34" charset="0"/>
                <a:cs typeface="Times New Roman" panose="02020603050405020304" pitchFamily="18" charset="0"/>
              </a:rPr>
              <a:t>BONKOUNGOU P</a:t>
            </a:r>
            <a:r>
              <a:rPr lang="fr-FR" b="1" u="sng" baseline="30000" dirty="0">
                <a:effectLst/>
                <a:ea typeface="Calibri" panose="020F0502020204030204" pitchFamily="34" charset="0"/>
                <a:cs typeface="Times New Roman" panose="02020603050405020304" pitchFamily="18" charset="0"/>
              </a:rPr>
              <a:t>1</a:t>
            </a:r>
            <a:r>
              <a:rPr lang="fr-FR" b="1" dirty="0">
                <a:effectLst/>
                <a:ea typeface="Calibri" panose="020F0502020204030204" pitchFamily="34" charset="0"/>
                <a:cs typeface="Times New Roman" panose="02020603050405020304" pitchFamily="18" charset="0"/>
              </a:rPr>
              <a:t>, SAWADOGO S</a:t>
            </a:r>
            <a:r>
              <a:rPr lang="fr-FR" b="1" baseline="30000" dirty="0">
                <a:effectLst/>
                <a:ea typeface="Calibri" panose="020F0502020204030204" pitchFamily="34" charset="0"/>
                <a:cs typeface="Times New Roman" panose="02020603050405020304" pitchFamily="18" charset="0"/>
              </a:rPr>
              <a:t>2</a:t>
            </a:r>
            <a:r>
              <a:rPr lang="fr-FR" b="1" dirty="0">
                <a:effectLst/>
                <a:ea typeface="Calibri" panose="020F0502020204030204" pitchFamily="34" charset="0"/>
                <a:cs typeface="Times New Roman" panose="02020603050405020304" pitchFamily="18" charset="0"/>
              </a:rPr>
              <a:t>, LANKOANDE M</a:t>
            </a:r>
            <a:r>
              <a:rPr lang="fr-FR" b="1" baseline="30000" dirty="0">
                <a:effectLst/>
                <a:ea typeface="Calibri" panose="020F0502020204030204" pitchFamily="34" charset="0"/>
                <a:cs typeface="Times New Roman" panose="02020603050405020304" pitchFamily="18" charset="0"/>
              </a:rPr>
              <a:t>1</a:t>
            </a:r>
            <a:r>
              <a:rPr lang="fr-FR" b="1" dirty="0">
                <a:effectLst/>
                <a:ea typeface="Calibri" panose="020F0502020204030204" pitchFamily="34" charset="0"/>
                <a:cs typeface="Times New Roman" panose="02020603050405020304" pitchFamily="18" charset="0"/>
              </a:rPr>
              <a:t>, NIKIEMA S</a:t>
            </a:r>
            <a:r>
              <a:rPr lang="fr-FR" b="1" baseline="30000" dirty="0">
                <a:effectLst/>
                <a:ea typeface="Calibri" panose="020F0502020204030204" pitchFamily="34" charset="0"/>
                <a:cs typeface="Times New Roman" panose="02020603050405020304" pitchFamily="18" charset="0"/>
              </a:rPr>
              <a:t>1</a:t>
            </a:r>
            <a:r>
              <a:rPr lang="fr-FR" b="1" dirty="0">
                <a:effectLst/>
                <a:ea typeface="Calibri" panose="020F0502020204030204" pitchFamily="34" charset="0"/>
                <a:cs typeface="Times New Roman" panose="02020603050405020304" pitchFamily="18" charset="0"/>
              </a:rPr>
              <a:t>, OUATTARA A</a:t>
            </a:r>
            <a:r>
              <a:rPr lang="fr-FR" b="1" baseline="30000" dirty="0">
                <a:effectLst/>
                <a:ea typeface="Calibri" panose="020F0502020204030204" pitchFamily="34" charset="0"/>
                <a:cs typeface="Times New Roman" panose="02020603050405020304" pitchFamily="18" charset="0"/>
              </a:rPr>
              <a:t>1</a:t>
            </a:r>
            <a:r>
              <a:rPr lang="fr-FR" b="1" dirty="0">
                <a:effectLst/>
                <a:ea typeface="Calibri" panose="020F0502020204030204" pitchFamily="34" charset="0"/>
                <a:cs typeface="Times New Roman" panose="02020603050405020304" pitchFamily="18" charset="0"/>
              </a:rPr>
              <a:t>, OUEDRAOGO N</a:t>
            </a:r>
            <a:r>
              <a:rPr lang="fr-FR" b="1" baseline="30000" dirty="0">
                <a:effectLst/>
                <a:ea typeface="Calibri" panose="020F0502020204030204" pitchFamily="34" charset="0"/>
                <a:cs typeface="Times New Roman" panose="02020603050405020304" pitchFamily="18" charset="0"/>
              </a:rPr>
              <a:t>1 </a:t>
            </a:r>
            <a:endParaRPr lang="fr-FR" b="1" dirty="0">
              <a:effectLst/>
              <a:ea typeface="Calibri" panose="020F0502020204030204" pitchFamily="34" charset="0"/>
              <a:cs typeface="Times New Roman" panose="02020603050405020304" pitchFamily="18" charset="0"/>
            </a:endParaRPr>
          </a:p>
          <a:p>
            <a:pPr algn="just">
              <a:lnSpc>
                <a:spcPct val="107000"/>
              </a:lnSpc>
              <a:spcAft>
                <a:spcPts val="800"/>
              </a:spcAft>
            </a:pPr>
            <a:r>
              <a:rPr lang="fr-FR" b="1" baseline="30000" dirty="0">
                <a:effectLst/>
                <a:latin typeface="Times New Roman" panose="02020603050405020304" pitchFamily="18" charset="0"/>
                <a:ea typeface="Calibri" panose="020F0502020204030204" pitchFamily="34" charset="0"/>
                <a:cs typeface="Times New Roman" panose="02020603050405020304" pitchFamily="18" charset="0"/>
              </a:rPr>
              <a:t>1 </a:t>
            </a:r>
            <a:r>
              <a:rPr lang="fr-FR" b="1" dirty="0">
                <a:effectLst/>
                <a:ea typeface="Calibri" panose="020F0502020204030204" pitchFamily="34" charset="0"/>
                <a:cs typeface="Times New Roman" panose="02020603050405020304" pitchFamily="18" charset="0"/>
              </a:rPr>
              <a:t>Département d’Anesthésie-Réanimation et Urgences (DARU)  du CHUYO</a:t>
            </a:r>
          </a:p>
          <a:p>
            <a:pPr algn="just">
              <a:lnSpc>
                <a:spcPct val="107000"/>
              </a:lnSpc>
              <a:spcAft>
                <a:spcPts val="800"/>
              </a:spcAft>
            </a:pPr>
            <a:r>
              <a:rPr lang="fr-FR" b="1" baseline="30000" dirty="0">
                <a:effectLst/>
                <a:ea typeface="Calibri" panose="020F0502020204030204" pitchFamily="34" charset="0"/>
                <a:cs typeface="Times New Roman" panose="02020603050405020304" pitchFamily="18" charset="0"/>
              </a:rPr>
              <a:t>2 </a:t>
            </a:r>
            <a:r>
              <a:rPr lang="fr-FR" b="1" dirty="0">
                <a:effectLst/>
                <a:ea typeface="Calibri" panose="020F0502020204030204" pitchFamily="34" charset="0"/>
                <a:cs typeface="Times New Roman" panose="02020603050405020304" pitchFamily="18" charset="0"/>
              </a:rPr>
              <a:t>Centre National de Transfusion Sanguine (CNTS)</a:t>
            </a:r>
          </a:p>
          <a:p>
            <a:endParaRPr lang="fr-FR" dirty="0"/>
          </a:p>
        </p:txBody>
      </p:sp>
    </p:spTree>
    <p:extLst>
      <p:ext uri="{BB962C8B-B14F-4D97-AF65-F5344CB8AC3E}">
        <p14:creationId xmlns:p14="http://schemas.microsoft.com/office/powerpoint/2010/main" val="4178212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81245F-203E-4286-B161-B2E0D052F880}"/>
              </a:ext>
            </a:extLst>
          </p:cNvPr>
          <p:cNvSpPr>
            <a:spLocks noGrp="1"/>
          </p:cNvSpPr>
          <p:nvPr>
            <p:ph type="title"/>
          </p:nvPr>
        </p:nvSpPr>
        <p:spPr>
          <a:xfrm>
            <a:off x="1991544" y="0"/>
            <a:ext cx="8219256" cy="1080000"/>
          </a:xfrm>
          <a:solidFill>
            <a:schemeClr val="bg1">
              <a:lumMod val="75000"/>
            </a:schemeClr>
          </a:solidFill>
          <a:scene3d>
            <a:camera prst="orthographicFront"/>
            <a:lightRig rig="threePt" dir="t"/>
          </a:scene3d>
          <a:sp3d>
            <a:bevelT prst="angle"/>
          </a:sp3d>
        </p:spPr>
        <p:style>
          <a:lnRef idx="1">
            <a:schemeClr val="accent5"/>
          </a:lnRef>
          <a:fillRef idx="2">
            <a:schemeClr val="accent5"/>
          </a:fillRef>
          <a:effectRef idx="1">
            <a:schemeClr val="accent5"/>
          </a:effectRef>
          <a:fontRef idx="minor">
            <a:schemeClr val="dk1"/>
          </a:fontRef>
        </p:style>
        <p:txBody>
          <a:bodyPr rtlCol="0">
            <a:normAutofit/>
          </a:bodyPr>
          <a:lstStyle/>
          <a:p>
            <a:pPr algn="ctr">
              <a:defRPr/>
            </a:pPr>
            <a:r>
              <a:rPr lang="fr-FR" sz="5000" b="1" dirty="0">
                <a:latin typeface="Times New Roman" pitchFamily="18" charset="0"/>
                <a:cs typeface="Times New Roman" pitchFamily="18" charset="0"/>
              </a:rPr>
              <a:t>RESULTATS 4/ 12</a:t>
            </a:r>
            <a:endParaRPr lang="fr-FR" sz="5000" dirty="0"/>
          </a:p>
        </p:txBody>
      </p:sp>
      <p:sp>
        <p:nvSpPr>
          <p:cNvPr id="3" name="Espace réservé du contenu 2">
            <a:extLst>
              <a:ext uri="{FF2B5EF4-FFF2-40B4-BE49-F238E27FC236}">
                <a16:creationId xmlns:a16="http://schemas.microsoft.com/office/drawing/2014/main" id="{24DD5A34-E98B-4E89-8AB3-62F80AF26960}"/>
              </a:ext>
            </a:extLst>
          </p:cNvPr>
          <p:cNvSpPr>
            <a:spLocks noGrp="1"/>
          </p:cNvSpPr>
          <p:nvPr>
            <p:ph idx="1"/>
          </p:nvPr>
        </p:nvSpPr>
        <p:spPr>
          <a:xfrm>
            <a:off x="120770" y="1328468"/>
            <a:ext cx="12071229" cy="5529532"/>
          </a:xfrm>
        </p:spPr>
        <p:txBody>
          <a:bodyPr rtlCol="0">
            <a:normAutofit fontScale="55000" lnSpcReduction="20000"/>
          </a:bodyPr>
          <a:lstStyle/>
          <a:p>
            <a:pPr algn="just">
              <a:lnSpc>
                <a:spcPct val="150000"/>
              </a:lnSpc>
              <a:spcBef>
                <a:spcPts val="600"/>
              </a:spcBef>
              <a:spcAft>
                <a:spcPts val="600"/>
              </a:spcAft>
              <a:buFont typeface="Wingdings" pitchFamily="2" charset="2"/>
              <a:buChar char="q"/>
              <a:defRPr/>
            </a:pPr>
            <a:r>
              <a:rPr lang="fr-FR" sz="11200" b="1" dirty="0">
                <a:latin typeface="Times New Roman" panose="02020603050405020304" pitchFamily="18" charset="0"/>
                <a:cs typeface="Times New Roman" panose="02020603050405020304" pitchFamily="18" charset="0"/>
              </a:rPr>
              <a:t> </a:t>
            </a:r>
            <a:r>
              <a:rPr lang="fr-FR" sz="5900" b="1" dirty="0">
                <a:cs typeface="Times New Roman" panose="02020603050405020304" pitchFamily="18" charset="0"/>
              </a:rPr>
              <a:t>Données cliniques</a:t>
            </a:r>
          </a:p>
          <a:p>
            <a:pPr lvl="1" algn="just">
              <a:lnSpc>
                <a:spcPct val="150000"/>
              </a:lnSpc>
              <a:spcBef>
                <a:spcPts val="600"/>
              </a:spcBef>
              <a:spcAft>
                <a:spcPts val="600"/>
              </a:spcAft>
              <a:buFont typeface="Wingdings" panose="05000000000000000000" pitchFamily="2" charset="2"/>
              <a:buChar char="Ø"/>
              <a:defRPr/>
            </a:pPr>
            <a:r>
              <a:rPr lang="fr-FR" sz="5900" b="1" dirty="0">
                <a:cs typeface="Times New Roman" panose="02020603050405020304" pitchFamily="18" charset="0"/>
              </a:rPr>
              <a:t>Signes d’intolérance d’anémie      = </a:t>
            </a:r>
            <a:r>
              <a:rPr lang="fr-FR" sz="5900" b="1" dirty="0">
                <a:solidFill>
                  <a:srgbClr val="FF0000"/>
                </a:solidFill>
                <a:cs typeface="Times New Roman" panose="02020603050405020304" pitchFamily="18" charset="0"/>
              </a:rPr>
              <a:t>68 </a:t>
            </a:r>
            <a:r>
              <a:rPr lang="fr-FR" sz="5900" b="1" dirty="0">
                <a:cs typeface="Times New Roman" panose="02020603050405020304" pitchFamily="18" charset="0"/>
              </a:rPr>
              <a:t>(</a:t>
            </a:r>
            <a:r>
              <a:rPr lang="fr-FR" sz="5900" b="1" dirty="0">
                <a:solidFill>
                  <a:srgbClr val="FF0000"/>
                </a:solidFill>
                <a:cs typeface="Times New Roman" panose="02020603050405020304" pitchFamily="18" charset="0"/>
              </a:rPr>
              <a:t>42,77%</a:t>
            </a:r>
            <a:r>
              <a:rPr lang="fr-FR" sz="5900" b="1" dirty="0">
                <a:cs typeface="Times New Roman" panose="02020603050405020304" pitchFamily="18" charset="0"/>
              </a:rPr>
              <a:t>) </a:t>
            </a:r>
          </a:p>
          <a:p>
            <a:pPr lvl="2" algn="just">
              <a:lnSpc>
                <a:spcPct val="120000"/>
              </a:lnSpc>
              <a:spcBef>
                <a:spcPts val="600"/>
              </a:spcBef>
              <a:spcAft>
                <a:spcPts val="600"/>
              </a:spcAft>
              <a:buFont typeface="Wingdings" panose="05000000000000000000" pitchFamily="2" charset="2"/>
              <a:buChar char="§"/>
              <a:defRPr/>
            </a:pPr>
            <a:r>
              <a:rPr lang="fr-FR" sz="5900" b="1" dirty="0">
                <a:cs typeface="Times New Roman" panose="02020603050405020304" pitchFamily="18" charset="0"/>
              </a:rPr>
              <a:t>Dyspnée  </a:t>
            </a:r>
            <a:r>
              <a:rPr lang="fr-FR" sz="5900" dirty="0">
                <a:cs typeface="Times New Roman" panose="02020603050405020304" pitchFamily="18" charset="0"/>
              </a:rPr>
              <a:t>                                      = </a:t>
            </a:r>
            <a:r>
              <a:rPr lang="fr-FR" sz="5900" b="1" dirty="0">
                <a:solidFill>
                  <a:srgbClr val="FF0000"/>
                </a:solidFill>
                <a:cs typeface="Times New Roman" panose="02020603050405020304" pitchFamily="18" charset="0"/>
              </a:rPr>
              <a:t>33 </a:t>
            </a:r>
            <a:r>
              <a:rPr lang="fr-FR" sz="5900" b="1" dirty="0">
                <a:cs typeface="Times New Roman" panose="02020603050405020304" pitchFamily="18" charset="0"/>
              </a:rPr>
              <a:t>(</a:t>
            </a:r>
            <a:r>
              <a:rPr lang="fr-FR" sz="5900" b="1" dirty="0">
                <a:solidFill>
                  <a:srgbClr val="FF0000"/>
                </a:solidFill>
                <a:cs typeface="Times New Roman" panose="02020603050405020304" pitchFamily="18" charset="0"/>
              </a:rPr>
              <a:t>48,52%</a:t>
            </a:r>
            <a:r>
              <a:rPr lang="fr-FR" sz="5900" b="1" dirty="0">
                <a:cs typeface="Times New Roman" panose="02020603050405020304" pitchFamily="18" charset="0"/>
              </a:rPr>
              <a:t>)</a:t>
            </a:r>
          </a:p>
          <a:p>
            <a:pPr lvl="2" algn="just">
              <a:lnSpc>
                <a:spcPct val="120000"/>
              </a:lnSpc>
              <a:spcBef>
                <a:spcPts val="600"/>
              </a:spcBef>
              <a:spcAft>
                <a:spcPts val="600"/>
              </a:spcAft>
              <a:buFont typeface="Wingdings" panose="05000000000000000000" pitchFamily="2" charset="2"/>
              <a:buChar char="§"/>
              <a:defRPr/>
            </a:pPr>
            <a:r>
              <a:rPr lang="fr-FR" sz="5900" dirty="0">
                <a:cs typeface="Times New Roman" pitchFamily="18" charset="0"/>
              </a:rPr>
              <a:t>Tachycardie                                   = 20 (29,42%)   </a:t>
            </a:r>
          </a:p>
          <a:p>
            <a:pPr lvl="2" algn="just">
              <a:lnSpc>
                <a:spcPct val="120000"/>
              </a:lnSpc>
              <a:spcBef>
                <a:spcPts val="600"/>
              </a:spcBef>
              <a:spcAft>
                <a:spcPts val="600"/>
              </a:spcAft>
              <a:buFont typeface="Wingdings" panose="05000000000000000000" pitchFamily="2" charset="2"/>
              <a:buChar char="§"/>
              <a:defRPr/>
            </a:pPr>
            <a:r>
              <a:rPr lang="fr-FR" sz="5900" dirty="0">
                <a:cs typeface="Times New Roman" pitchFamily="18" charset="0"/>
              </a:rPr>
              <a:t>Altération de la conscience        = 8 (11,76%)</a:t>
            </a:r>
          </a:p>
          <a:p>
            <a:pPr marL="400050" lvl="1" indent="0" algn="just">
              <a:lnSpc>
                <a:spcPct val="150000"/>
              </a:lnSpc>
              <a:spcBef>
                <a:spcPts val="600"/>
              </a:spcBef>
              <a:spcAft>
                <a:spcPts val="600"/>
              </a:spcAft>
              <a:buNone/>
              <a:defRPr/>
            </a:pPr>
            <a:endParaRPr lang="fr-FR" sz="5900" b="1" dirty="0">
              <a:cs typeface="Times New Roman" pitchFamily="18" charset="0"/>
            </a:endParaRPr>
          </a:p>
          <a:p>
            <a:pPr marL="400050" lvl="1" indent="0" algn="just">
              <a:lnSpc>
                <a:spcPct val="150000"/>
              </a:lnSpc>
              <a:spcBef>
                <a:spcPts val="600"/>
              </a:spcBef>
              <a:spcAft>
                <a:spcPts val="600"/>
              </a:spcAft>
              <a:buNone/>
              <a:defRPr/>
            </a:pPr>
            <a:r>
              <a:rPr lang="fr-FR" dirty="0">
                <a:latin typeface="Times New Roman" pitchFamily="18" charset="0"/>
                <a:cs typeface="Times New Roman" pitchFamily="18" charset="0"/>
              </a:rPr>
              <a:t>    </a:t>
            </a:r>
          </a:p>
          <a:p>
            <a:pPr>
              <a:lnSpc>
                <a:spcPct val="150000"/>
              </a:lnSpc>
              <a:spcBef>
                <a:spcPts val="600"/>
              </a:spcBef>
              <a:spcAft>
                <a:spcPts val="600"/>
              </a:spcAft>
              <a:buNone/>
              <a:defRPr/>
            </a:pPr>
            <a:endParaRPr lang="fr-FR" dirty="0"/>
          </a:p>
          <a:p>
            <a:pPr>
              <a:lnSpc>
                <a:spcPct val="150000"/>
              </a:lnSpc>
              <a:spcBef>
                <a:spcPts val="600"/>
              </a:spcBef>
              <a:spcAft>
                <a:spcPts val="600"/>
              </a:spcAft>
              <a:buNone/>
              <a:defRPr/>
            </a:pPr>
            <a:endParaRPr lang="fr-FR" dirty="0">
              <a:solidFill>
                <a:srgbClr val="FF0000"/>
              </a:solidFill>
            </a:endParaRPr>
          </a:p>
        </p:txBody>
      </p:sp>
      <p:sp>
        <p:nvSpPr>
          <p:cNvPr id="4" name="Espace réservé du numéro de diapositive 3">
            <a:extLst>
              <a:ext uri="{FF2B5EF4-FFF2-40B4-BE49-F238E27FC236}">
                <a16:creationId xmlns:a16="http://schemas.microsoft.com/office/drawing/2014/main" id="{B495D5A0-32B1-4FC9-A72A-C6836B990C97}"/>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7995F264-3533-4A9C-B81D-C92A0C804626}" type="slidenum">
              <a:rPr lang="fr-FR" altLang="fr-FR">
                <a:solidFill>
                  <a:srgbClr val="898989"/>
                </a:solidFill>
              </a:rPr>
              <a:pPr/>
              <a:t>10</a:t>
            </a:fld>
            <a:endParaRPr lang="fr-FR" altLang="fr-FR">
              <a:solidFill>
                <a:srgbClr val="89898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D8CC02-FEC5-42C0-9CDD-D78C09D393DD}"/>
              </a:ext>
            </a:extLst>
          </p:cNvPr>
          <p:cNvSpPr>
            <a:spLocks noGrp="1"/>
          </p:cNvSpPr>
          <p:nvPr>
            <p:ph type="title"/>
          </p:nvPr>
        </p:nvSpPr>
        <p:spPr>
          <a:xfrm>
            <a:off x="1981200" y="31195"/>
            <a:ext cx="8229600" cy="1143000"/>
          </a:xfrm>
          <a:solidFill>
            <a:schemeClr val="bg1">
              <a:lumMod val="75000"/>
            </a:schemeClr>
          </a:solidFill>
          <a:scene3d>
            <a:camera prst="orthographicFront"/>
            <a:lightRig rig="threePt" dir="t"/>
          </a:scene3d>
          <a:sp3d>
            <a:bevelT prst="angle"/>
          </a:sp3d>
        </p:spPr>
        <p:txBody>
          <a:bodyPr rtlCol="0">
            <a:normAutofit/>
          </a:bodyPr>
          <a:lstStyle/>
          <a:p>
            <a:pPr algn="ctr">
              <a:defRPr/>
            </a:pPr>
            <a:r>
              <a:rPr lang="fr-FR" sz="5000" b="1" dirty="0">
                <a:latin typeface="+mn-lt"/>
                <a:cs typeface="Times New Roman" panose="02020603050405020304" pitchFamily="18" charset="0"/>
              </a:rPr>
              <a:t>RESULTATS 5/12</a:t>
            </a:r>
            <a:r>
              <a:rPr lang="fr-FR" sz="5000" b="1" dirty="0">
                <a:latin typeface="Times New Roman" panose="02020603050405020304" pitchFamily="18" charset="0"/>
                <a:cs typeface="Times New Roman" panose="02020603050405020304" pitchFamily="18" charset="0"/>
              </a:rPr>
              <a:t> </a:t>
            </a:r>
          </a:p>
        </p:txBody>
      </p:sp>
      <p:sp>
        <p:nvSpPr>
          <p:cNvPr id="3" name="Espace réservé du contenu 2">
            <a:extLst>
              <a:ext uri="{FF2B5EF4-FFF2-40B4-BE49-F238E27FC236}">
                <a16:creationId xmlns:a16="http://schemas.microsoft.com/office/drawing/2014/main" id="{B5F9AEC3-CA82-4C2E-B886-FC30A55FAF1A}"/>
              </a:ext>
            </a:extLst>
          </p:cNvPr>
          <p:cNvSpPr>
            <a:spLocks noGrp="1"/>
          </p:cNvSpPr>
          <p:nvPr>
            <p:ph idx="1"/>
          </p:nvPr>
        </p:nvSpPr>
        <p:spPr>
          <a:xfrm>
            <a:off x="0" y="1328468"/>
            <a:ext cx="12192000" cy="5529532"/>
          </a:xfrm>
        </p:spPr>
        <p:txBody>
          <a:bodyPr rtlCol="0">
            <a:normAutofit lnSpcReduction="10000"/>
          </a:bodyPr>
          <a:lstStyle/>
          <a:p>
            <a:pPr marL="342900" lvl="2" indent="-342900">
              <a:buFont typeface="Wingdings" panose="05000000000000000000" pitchFamily="2" charset="2"/>
              <a:buChar char="q"/>
              <a:defRPr/>
            </a:pPr>
            <a:endParaRPr lang="fr-FR" sz="2800" b="1" dirty="0">
              <a:latin typeface="Times New Roman" panose="02020603050405020304" pitchFamily="18" charset="0"/>
              <a:cs typeface="Times New Roman" panose="02020603050405020304" pitchFamily="18" charset="0"/>
            </a:endParaRPr>
          </a:p>
          <a:p>
            <a:pPr marL="342900" lvl="2" indent="-342900">
              <a:lnSpc>
                <a:spcPct val="150000"/>
              </a:lnSpc>
              <a:buFont typeface="Wingdings" panose="05000000000000000000" pitchFamily="2" charset="2"/>
              <a:buChar char="q"/>
              <a:defRPr/>
            </a:pPr>
            <a:r>
              <a:rPr lang="fr-FR" sz="2800" b="1" dirty="0">
                <a:cs typeface="Times New Roman" panose="02020603050405020304" pitchFamily="18" charset="0"/>
              </a:rPr>
              <a:t>Modalités de prescription des Produits Sanguins Labiles</a:t>
            </a:r>
          </a:p>
          <a:p>
            <a:pPr marL="800100" lvl="3" indent="-342900">
              <a:lnSpc>
                <a:spcPct val="150000"/>
              </a:lnSpc>
              <a:buFont typeface="Wingdings" panose="05000000000000000000" pitchFamily="2" charset="2"/>
              <a:buChar char="Ø"/>
              <a:defRPr/>
            </a:pPr>
            <a:r>
              <a:rPr lang="fr-FR" sz="2800" b="1" dirty="0">
                <a:cs typeface="Times New Roman" panose="02020603050405020304" pitchFamily="18" charset="0"/>
              </a:rPr>
              <a:t>Information et consentement éclairé du patient</a:t>
            </a:r>
          </a:p>
          <a:p>
            <a:pPr marL="1257300" lvl="4" indent="-342900">
              <a:lnSpc>
                <a:spcPct val="150000"/>
              </a:lnSpc>
              <a:buFont typeface="Wingdings" panose="05000000000000000000" pitchFamily="2" charset="2"/>
              <a:buChar char="§"/>
              <a:defRPr/>
            </a:pPr>
            <a:r>
              <a:rPr lang="fr-FR" sz="2800" dirty="0">
                <a:cs typeface="Times New Roman" panose="02020603050405020304" pitchFamily="18" charset="0"/>
              </a:rPr>
              <a:t> 157</a:t>
            </a:r>
            <a:r>
              <a:rPr lang="fr-FR" sz="2800" dirty="0">
                <a:solidFill>
                  <a:srgbClr val="FF0000"/>
                </a:solidFill>
                <a:cs typeface="Times New Roman" panose="02020603050405020304" pitchFamily="18" charset="0"/>
              </a:rPr>
              <a:t>(98,74%)</a:t>
            </a:r>
            <a:r>
              <a:rPr lang="fr-FR" sz="2800" dirty="0">
                <a:cs typeface="Times New Roman" panose="02020603050405020304" pitchFamily="18" charset="0"/>
              </a:rPr>
              <a:t> des malades informés oralement</a:t>
            </a:r>
          </a:p>
          <a:p>
            <a:pPr marL="1257300" lvl="4" indent="-342900">
              <a:lnSpc>
                <a:spcPct val="150000"/>
              </a:lnSpc>
              <a:buFont typeface="Wingdings" panose="05000000000000000000" pitchFamily="2" charset="2"/>
              <a:buChar char="§"/>
              <a:defRPr/>
            </a:pPr>
            <a:r>
              <a:rPr lang="fr-FR" sz="2800" dirty="0">
                <a:cs typeface="Times New Roman" panose="02020603050405020304" pitchFamily="18" charset="0"/>
              </a:rPr>
              <a:t> Information dans le dossier = </a:t>
            </a:r>
            <a:r>
              <a:rPr lang="fr-FR" sz="2800" dirty="0">
                <a:solidFill>
                  <a:srgbClr val="FF0000"/>
                </a:solidFill>
                <a:cs typeface="Times New Roman" panose="02020603050405020304" pitchFamily="18" charset="0"/>
              </a:rPr>
              <a:t>1 (0,66%)</a:t>
            </a:r>
            <a:r>
              <a:rPr lang="fr-FR" sz="2800" dirty="0">
                <a:cs typeface="Times New Roman" panose="02020603050405020304" pitchFamily="18" charset="0"/>
              </a:rPr>
              <a:t> cas</a:t>
            </a:r>
          </a:p>
          <a:p>
            <a:pPr marL="914400" lvl="3" indent="-457200" algn="just">
              <a:lnSpc>
                <a:spcPct val="150000"/>
              </a:lnSpc>
              <a:spcBef>
                <a:spcPts val="600"/>
              </a:spcBef>
              <a:spcAft>
                <a:spcPts val="600"/>
              </a:spcAft>
              <a:buFont typeface="Wingdings" panose="05000000000000000000" pitchFamily="2" charset="2"/>
              <a:buChar char="Ø"/>
              <a:defRPr/>
            </a:pPr>
            <a:r>
              <a:rPr lang="fr-FR" sz="2800" b="1" dirty="0">
                <a:solidFill>
                  <a:prstClr val="black"/>
                </a:solidFill>
                <a:cs typeface="Times New Roman" panose="02020603050405020304" pitchFamily="18" charset="0"/>
              </a:rPr>
              <a:t>Indications de la transfusion sanguine</a:t>
            </a:r>
          </a:p>
          <a:p>
            <a:pPr marL="1371600" lvl="4" indent="-457200" algn="just">
              <a:lnSpc>
                <a:spcPct val="150000"/>
              </a:lnSpc>
              <a:spcBef>
                <a:spcPts val="600"/>
              </a:spcBef>
              <a:spcAft>
                <a:spcPts val="600"/>
              </a:spcAft>
              <a:buFont typeface="Wingdings" panose="05000000000000000000" pitchFamily="2" charset="2"/>
              <a:buChar char="§"/>
              <a:defRPr/>
            </a:pPr>
            <a:r>
              <a:rPr lang="fr-FR" sz="2800" dirty="0">
                <a:solidFill>
                  <a:prstClr val="black"/>
                </a:solidFill>
                <a:cs typeface="Times New Roman" panose="02020603050405020304" pitchFamily="18" charset="0"/>
              </a:rPr>
              <a:t>Anémie sévère                            = 139 </a:t>
            </a:r>
            <a:r>
              <a:rPr lang="fr-FR" sz="2800" dirty="0">
                <a:solidFill>
                  <a:srgbClr val="FF0000"/>
                </a:solidFill>
                <a:cs typeface="Times New Roman" pitchFamily="18" charset="0"/>
              </a:rPr>
              <a:t>(87,42%)</a:t>
            </a:r>
          </a:p>
          <a:p>
            <a:pPr marL="1371600" lvl="4" indent="-457200" algn="just">
              <a:lnSpc>
                <a:spcPct val="150000"/>
              </a:lnSpc>
              <a:spcBef>
                <a:spcPts val="600"/>
              </a:spcBef>
              <a:spcAft>
                <a:spcPts val="600"/>
              </a:spcAft>
              <a:buFont typeface="Wingdings" panose="05000000000000000000" pitchFamily="2" charset="2"/>
              <a:buChar char="§"/>
              <a:defRPr/>
            </a:pPr>
            <a:r>
              <a:rPr lang="fr-FR" sz="2800" dirty="0">
                <a:solidFill>
                  <a:prstClr val="black"/>
                </a:solidFill>
                <a:cs typeface="Times New Roman" panose="02020603050405020304" pitchFamily="18" charset="0"/>
              </a:rPr>
              <a:t>Anémie sévère décompensée     = 15 (9,43%)</a:t>
            </a:r>
          </a:p>
          <a:p>
            <a:pPr marL="457200" lvl="3" indent="0">
              <a:buNone/>
              <a:defRPr/>
            </a:pPr>
            <a:endParaRPr lang="fr-FR" dirty="0"/>
          </a:p>
        </p:txBody>
      </p:sp>
      <p:sp>
        <p:nvSpPr>
          <p:cNvPr id="4" name="Espace réservé du numéro de diapositive 3">
            <a:extLst>
              <a:ext uri="{FF2B5EF4-FFF2-40B4-BE49-F238E27FC236}">
                <a16:creationId xmlns:a16="http://schemas.microsoft.com/office/drawing/2014/main" id="{AD906ECC-CBEA-48FC-9AD8-8A0F99BE50C5}"/>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E33F2B51-0B48-4104-8FF4-3DC111D8E3B4}" type="slidenum">
              <a:rPr lang="fr-FR" altLang="fr-FR">
                <a:solidFill>
                  <a:srgbClr val="898989"/>
                </a:solidFill>
              </a:rPr>
              <a:pPr/>
              <a:t>11</a:t>
            </a:fld>
            <a:endParaRPr lang="fr-FR" altLang="fr-FR">
              <a:solidFill>
                <a:srgbClr val="89898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B069C6-867E-4407-A47B-48A15756170D}"/>
              </a:ext>
            </a:extLst>
          </p:cNvPr>
          <p:cNvSpPr>
            <a:spLocks noGrp="1"/>
          </p:cNvSpPr>
          <p:nvPr>
            <p:ph type="title"/>
          </p:nvPr>
        </p:nvSpPr>
        <p:spPr>
          <a:xfrm>
            <a:off x="1982366" y="0"/>
            <a:ext cx="8229600" cy="1143000"/>
          </a:xfrm>
          <a:solidFill>
            <a:schemeClr val="bg1">
              <a:lumMod val="75000"/>
            </a:schemeClr>
          </a:solidFill>
          <a:scene3d>
            <a:camera prst="orthographicFront"/>
            <a:lightRig rig="threePt" dir="t"/>
          </a:scene3d>
          <a:sp3d>
            <a:bevelT prst="angle"/>
          </a:sp3d>
        </p:spPr>
        <p:txBody>
          <a:bodyPr rtlCol="0">
            <a:normAutofit/>
          </a:bodyPr>
          <a:lstStyle/>
          <a:p>
            <a:pPr algn="ctr">
              <a:defRPr/>
            </a:pPr>
            <a:r>
              <a:rPr lang="fr-FR" sz="5000" b="1" dirty="0">
                <a:latin typeface="+mn-lt"/>
                <a:cs typeface="Times New Roman" panose="02020603050405020304" pitchFamily="18" charset="0"/>
              </a:rPr>
              <a:t>RESULTATS 6/12</a:t>
            </a:r>
            <a:r>
              <a:rPr lang="fr-FR" sz="5000" b="1" dirty="0">
                <a:latin typeface="Times New Roman" panose="02020603050405020304" pitchFamily="18" charset="0"/>
                <a:cs typeface="Times New Roman" panose="02020603050405020304" pitchFamily="18" charset="0"/>
              </a:rPr>
              <a:t> </a:t>
            </a:r>
          </a:p>
        </p:txBody>
      </p:sp>
      <p:sp>
        <p:nvSpPr>
          <p:cNvPr id="3" name="Espace réservé du contenu 2">
            <a:extLst>
              <a:ext uri="{FF2B5EF4-FFF2-40B4-BE49-F238E27FC236}">
                <a16:creationId xmlns:a16="http://schemas.microsoft.com/office/drawing/2014/main" id="{E2C82E03-BD69-4625-AD07-1326B17ED0A1}"/>
              </a:ext>
            </a:extLst>
          </p:cNvPr>
          <p:cNvSpPr>
            <a:spLocks noGrp="1"/>
          </p:cNvSpPr>
          <p:nvPr>
            <p:ph idx="1"/>
          </p:nvPr>
        </p:nvSpPr>
        <p:spPr>
          <a:xfrm>
            <a:off x="0" y="1143001"/>
            <a:ext cx="12192000" cy="5578474"/>
          </a:xfrm>
        </p:spPr>
        <p:txBody>
          <a:bodyPr rtlCol="0">
            <a:normAutofit fontScale="92500" lnSpcReduction="10000"/>
          </a:bodyPr>
          <a:lstStyle/>
          <a:p>
            <a:pPr marL="342900" lvl="3" indent="-342900">
              <a:buFont typeface="Wingdings" panose="05000000000000000000" pitchFamily="2" charset="2"/>
              <a:buChar char="Ø"/>
              <a:defRPr/>
            </a:pPr>
            <a:endParaRPr lang="fr-FR" sz="2400" b="1" dirty="0">
              <a:latin typeface="Times New Roman" panose="02020603050405020304" pitchFamily="18" charset="0"/>
              <a:cs typeface="Times New Roman" panose="02020603050405020304" pitchFamily="18" charset="0"/>
            </a:endParaRPr>
          </a:p>
          <a:p>
            <a:pPr marL="342900" lvl="3" indent="-342900">
              <a:lnSpc>
                <a:spcPct val="150000"/>
              </a:lnSpc>
              <a:buFont typeface="Wingdings" panose="05000000000000000000" pitchFamily="2" charset="2"/>
              <a:buChar char="Ø"/>
              <a:defRPr/>
            </a:pPr>
            <a:r>
              <a:rPr lang="fr-FR" sz="2800" b="1" dirty="0">
                <a:cs typeface="Times New Roman" panose="02020603050405020304" pitchFamily="18" charset="0"/>
              </a:rPr>
              <a:t>Nature et nombre des PSL prescrits </a:t>
            </a:r>
          </a:p>
          <a:p>
            <a:pPr lvl="1">
              <a:lnSpc>
                <a:spcPct val="150000"/>
              </a:lnSpc>
              <a:buFont typeface="Wingdings" panose="05000000000000000000" pitchFamily="2" charset="2"/>
              <a:buChar char="§"/>
              <a:defRPr/>
            </a:pPr>
            <a:r>
              <a:rPr lang="fr-FR" sz="2800" dirty="0">
                <a:cs typeface="Times New Roman" panose="02020603050405020304" pitchFamily="18" charset="0"/>
              </a:rPr>
              <a:t> CGR dans </a:t>
            </a:r>
            <a:r>
              <a:rPr lang="fr-FR" sz="2800" b="1" dirty="0">
                <a:solidFill>
                  <a:srgbClr val="FF0000"/>
                </a:solidFill>
                <a:cs typeface="Times New Roman" panose="02020603050405020304" pitchFamily="18" charset="0"/>
              </a:rPr>
              <a:t>100%</a:t>
            </a:r>
            <a:r>
              <a:rPr lang="fr-FR" sz="2800" b="1" dirty="0">
                <a:cs typeface="Times New Roman" panose="02020603050405020304" pitchFamily="18" charset="0"/>
              </a:rPr>
              <a:t> </a:t>
            </a:r>
            <a:r>
              <a:rPr lang="fr-FR" sz="2800" dirty="0">
                <a:cs typeface="Times New Roman" panose="02020603050405020304" pitchFamily="18" charset="0"/>
              </a:rPr>
              <a:t>des cas</a:t>
            </a:r>
          </a:p>
          <a:p>
            <a:pPr lvl="1">
              <a:lnSpc>
                <a:spcPct val="150000"/>
              </a:lnSpc>
              <a:buFont typeface="Wingdings" panose="05000000000000000000" pitchFamily="2" charset="2"/>
              <a:buChar char="§"/>
              <a:defRPr/>
            </a:pPr>
            <a:r>
              <a:rPr lang="fr-FR" sz="2800" dirty="0">
                <a:cs typeface="Times New Roman" panose="02020603050405020304" pitchFamily="18" charset="0"/>
              </a:rPr>
              <a:t>PSL demandés   = </a:t>
            </a:r>
            <a:r>
              <a:rPr lang="fr-FR" sz="2800" b="1" dirty="0">
                <a:solidFill>
                  <a:srgbClr val="FF0000"/>
                </a:solidFill>
                <a:cs typeface="Times New Roman" panose="02020603050405020304" pitchFamily="18" charset="0"/>
              </a:rPr>
              <a:t>411</a:t>
            </a:r>
            <a:r>
              <a:rPr lang="fr-FR" sz="2800" dirty="0">
                <a:solidFill>
                  <a:srgbClr val="FF0000"/>
                </a:solidFill>
                <a:cs typeface="Times New Roman" panose="02020603050405020304" pitchFamily="18" charset="0"/>
              </a:rPr>
              <a:t> </a:t>
            </a:r>
          </a:p>
          <a:p>
            <a:pPr lvl="2">
              <a:lnSpc>
                <a:spcPct val="150000"/>
              </a:lnSpc>
              <a:buFont typeface="Courier New" panose="02070309020205020404" pitchFamily="49" charset="0"/>
              <a:buChar char="o"/>
              <a:defRPr/>
            </a:pPr>
            <a:r>
              <a:rPr lang="fr-FR" sz="2800" dirty="0">
                <a:cs typeface="Times New Roman" panose="02020603050405020304" pitchFamily="18" charset="0"/>
              </a:rPr>
              <a:t>Nombre moyen pour chaque patient = </a:t>
            </a:r>
            <a:r>
              <a:rPr lang="fr-FR" sz="2800" b="1" dirty="0">
                <a:solidFill>
                  <a:srgbClr val="FF0000"/>
                </a:solidFill>
                <a:cs typeface="Times New Roman" panose="02020603050405020304" pitchFamily="18" charset="0"/>
              </a:rPr>
              <a:t>2,58</a:t>
            </a:r>
          </a:p>
          <a:p>
            <a:pPr lvl="2">
              <a:lnSpc>
                <a:spcPct val="150000"/>
              </a:lnSpc>
              <a:buFont typeface="Courier New" panose="02070309020205020404" pitchFamily="49" charset="0"/>
              <a:buChar char="o"/>
              <a:defRPr/>
            </a:pPr>
            <a:r>
              <a:rPr lang="fr-FR" sz="2800" dirty="0">
                <a:cs typeface="Times New Roman" panose="02020603050405020304" pitchFamily="18" charset="0"/>
              </a:rPr>
              <a:t>Extrêmes de </a:t>
            </a:r>
            <a:r>
              <a:rPr lang="fr-FR" sz="2800" b="1" dirty="0">
                <a:solidFill>
                  <a:srgbClr val="FF0000"/>
                </a:solidFill>
                <a:cs typeface="Times New Roman" panose="02020603050405020304" pitchFamily="18" charset="0"/>
              </a:rPr>
              <a:t>1</a:t>
            </a:r>
            <a:r>
              <a:rPr lang="fr-FR" sz="2800" dirty="0">
                <a:cs typeface="Times New Roman" panose="02020603050405020304" pitchFamily="18" charset="0"/>
              </a:rPr>
              <a:t> et </a:t>
            </a:r>
            <a:r>
              <a:rPr lang="fr-FR" sz="2800" b="1" dirty="0">
                <a:solidFill>
                  <a:srgbClr val="FF0000"/>
                </a:solidFill>
                <a:cs typeface="Times New Roman" panose="02020603050405020304" pitchFamily="18" charset="0"/>
              </a:rPr>
              <a:t>6</a:t>
            </a:r>
            <a:endParaRPr lang="fr-FR" sz="2800" b="1" dirty="0">
              <a:cs typeface="Times New Roman" panose="02020603050405020304" pitchFamily="18" charset="0"/>
            </a:endParaRPr>
          </a:p>
          <a:p>
            <a:pPr marL="400050" lvl="1" indent="0">
              <a:lnSpc>
                <a:spcPct val="150000"/>
              </a:lnSpc>
              <a:buNone/>
              <a:defRPr/>
            </a:pPr>
            <a:endParaRPr lang="fr-FR" sz="2800" dirty="0">
              <a:cs typeface="Times New Roman" panose="02020603050405020304" pitchFamily="18" charset="0"/>
            </a:endParaRPr>
          </a:p>
          <a:p>
            <a:pPr marL="342900" lvl="3" indent="-342900">
              <a:lnSpc>
                <a:spcPct val="150000"/>
              </a:lnSpc>
              <a:buFont typeface="Wingdings" panose="05000000000000000000" pitchFamily="2" charset="2"/>
              <a:buChar char="Ø"/>
              <a:defRPr/>
            </a:pPr>
            <a:r>
              <a:rPr lang="fr-FR" sz="2800" b="1" dirty="0">
                <a:cs typeface="Times New Roman" panose="02020603050405020304" pitchFamily="18" charset="0"/>
              </a:rPr>
              <a:t>Prescripteurs de la transfusion</a:t>
            </a:r>
          </a:p>
          <a:p>
            <a:pPr marL="914400" lvl="4" indent="-457200">
              <a:lnSpc>
                <a:spcPct val="150000"/>
              </a:lnSpc>
              <a:buFont typeface="Wingdings" panose="05000000000000000000" pitchFamily="2" charset="2"/>
              <a:buChar char="§"/>
              <a:defRPr/>
            </a:pPr>
            <a:r>
              <a:rPr lang="fr-FR" sz="2800" b="1" dirty="0">
                <a:cs typeface="Times New Roman" panose="02020603050405020304" pitchFamily="18" charset="0"/>
              </a:rPr>
              <a:t> </a:t>
            </a:r>
            <a:r>
              <a:rPr lang="fr-FR" sz="2800" dirty="0">
                <a:cs typeface="Times New Roman" panose="02020603050405020304" pitchFamily="18" charset="0"/>
              </a:rPr>
              <a:t>Stagiaires internés                 </a:t>
            </a:r>
            <a:r>
              <a:rPr lang="fr-FR" sz="2800" b="1" dirty="0">
                <a:solidFill>
                  <a:srgbClr val="FF0000"/>
                </a:solidFill>
                <a:cs typeface="Times New Roman" panose="02020603050405020304" pitchFamily="18" charset="0"/>
              </a:rPr>
              <a:t>100%</a:t>
            </a:r>
            <a:r>
              <a:rPr lang="fr-FR" sz="2800" dirty="0">
                <a:solidFill>
                  <a:srgbClr val="FF0000"/>
                </a:solidFill>
                <a:cs typeface="Times New Roman" panose="02020603050405020304" pitchFamily="18" charset="0"/>
              </a:rPr>
              <a:t>  </a:t>
            </a:r>
            <a:r>
              <a:rPr lang="fr-FR" sz="2800" dirty="0">
                <a:cs typeface="Times New Roman" panose="02020603050405020304" pitchFamily="18" charset="0"/>
              </a:rPr>
              <a:t>des cas</a:t>
            </a:r>
          </a:p>
          <a:p>
            <a:pPr marL="800100" lvl="2" indent="0">
              <a:lnSpc>
                <a:spcPct val="150000"/>
              </a:lnSpc>
              <a:buNone/>
              <a:defRPr/>
            </a:pPr>
            <a:endParaRPr lang="fr-FR"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C0A76326-BE73-4465-9510-3B1AABDD37BA}"/>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648090E4-C84C-46B2-8AA6-8FE4D3378877}" type="slidenum">
              <a:rPr lang="fr-FR" altLang="fr-FR">
                <a:solidFill>
                  <a:srgbClr val="898989"/>
                </a:solidFill>
              </a:rPr>
              <a:pPr/>
              <a:t>12</a:t>
            </a:fld>
            <a:endParaRPr lang="fr-FR" altLang="fr-FR">
              <a:solidFill>
                <a:srgbClr val="898989"/>
              </a:solidFill>
            </a:endParaRPr>
          </a:p>
        </p:txBody>
      </p:sp>
      <p:sp>
        <p:nvSpPr>
          <p:cNvPr id="5" name="Flèche droite 4">
            <a:extLst>
              <a:ext uri="{FF2B5EF4-FFF2-40B4-BE49-F238E27FC236}">
                <a16:creationId xmlns:a16="http://schemas.microsoft.com/office/drawing/2014/main" id="{03FE7002-12B5-4CD8-B7EB-260CAD039284}"/>
              </a:ext>
            </a:extLst>
          </p:cNvPr>
          <p:cNvSpPr/>
          <p:nvPr/>
        </p:nvSpPr>
        <p:spPr>
          <a:xfrm>
            <a:off x="3902868" y="6124684"/>
            <a:ext cx="720725" cy="1254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CA22A8-E24D-4C70-8DBE-21B23FA28C23}"/>
              </a:ext>
            </a:extLst>
          </p:cNvPr>
          <p:cNvSpPr>
            <a:spLocks noGrp="1"/>
          </p:cNvSpPr>
          <p:nvPr>
            <p:ph type="title"/>
          </p:nvPr>
        </p:nvSpPr>
        <p:spPr>
          <a:xfrm>
            <a:off x="1981200" y="0"/>
            <a:ext cx="8229600" cy="862642"/>
          </a:xfrm>
          <a:solidFill>
            <a:schemeClr val="bg1">
              <a:lumMod val="75000"/>
            </a:schemeClr>
          </a:solidFill>
          <a:scene3d>
            <a:camera prst="orthographicFront"/>
            <a:lightRig rig="threePt" dir="t"/>
          </a:scene3d>
          <a:sp3d>
            <a:bevelT prst="angle"/>
          </a:sp3d>
        </p:spPr>
        <p:txBody>
          <a:bodyPr rtlCol="0">
            <a:normAutofit/>
          </a:bodyPr>
          <a:lstStyle/>
          <a:p>
            <a:pPr algn="ctr">
              <a:defRPr/>
            </a:pPr>
            <a:r>
              <a:rPr lang="fr-FR" sz="5000" b="1" dirty="0">
                <a:latin typeface="+mn-lt"/>
                <a:cs typeface="Times New Roman" panose="02020603050405020304" pitchFamily="18" charset="0"/>
              </a:rPr>
              <a:t>RESULTATS 7/12</a:t>
            </a:r>
            <a:r>
              <a:rPr lang="fr-FR" sz="5000" b="1" dirty="0">
                <a:latin typeface="Times New Roman" panose="02020603050405020304" pitchFamily="18" charset="0"/>
                <a:cs typeface="Times New Roman" panose="02020603050405020304" pitchFamily="18" charset="0"/>
              </a:rPr>
              <a:t> </a:t>
            </a:r>
          </a:p>
        </p:txBody>
      </p:sp>
      <p:sp>
        <p:nvSpPr>
          <p:cNvPr id="55301" name="Espace réservé du contenu 2">
            <a:extLst>
              <a:ext uri="{FF2B5EF4-FFF2-40B4-BE49-F238E27FC236}">
                <a16:creationId xmlns:a16="http://schemas.microsoft.com/office/drawing/2014/main" id="{E7A10A1E-C452-47CB-957A-D4FC7B2FBB96}"/>
              </a:ext>
            </a:extLst>
          </p:cNvPr>
          <p:cNvSpPr>
            <a:spLocks noGrp="1"/>
          </p:cNvSpPr>
          <p:nvPr>
            <p:ph idx="1"/>
          </p:nvPr>
        </p:nvSpPr>
        <p:spPr>
          <a:xfrm>
            <a:off x="0" y="1017918"/>
            <a:ext cx="12192000" cy="5840082"/>
          </a:xfrm>
        </p:spPr>
        <p:txBody>
          <a:bodyPr>
            <a:noAutofit/>
          </a:bodyPr>
          <a:lstStyle/>
          <a:p>
            <a:pPr eaLnBrk="1" hangingPunct="1">
              <a:lnSpc>
                <a:spcPct val="150000"/>
              </a:lnSpc>
              <a:buFont typeface="Wingdings" panose="05000000000000000000" pitchFamily="2" charset="2"/>
              <a:buChar char="q"/>
            </a:pPr>
            <a:r>
              <a:rPr lang="fr-FR" altLang="fr-FR" b="1" dirty="0">
                <a:cs typeface="Times New Roman" panose="02020603050405020304" pitchFamily="18" charset="0"/>
              </a:rPr>
              <a:t>Données sur la transfusion sanguine </a:t>
            </a:r>
          </a:p>
          <a:p>
            <a:pPr lvl="1" eaLnBrk="1" hangingPunct="1">
              <a:lnSpc>
                <a:spcPct val="150000"/>
              </a:lnSpc>
              <a:buFont typeface="Wingdings" panose="05000000000000000000" pitchFamily="2" charset="2"/>
              <a:buChar char="Ø"/>
            </a:pPr>
            <a:r>
              <a:rPr lang="fr-FR" altLang="fr-FR" sz="2800" b="1" dirty="0">
                <a:cs typeface="Times New Roman" panose="02020603050405020304" pitchFamily="18" charset="0"/>
              </a:rPr>
              <a:t>Couverture des besoins </a:t>
            </a:r>
          </a:p>
          <a:p>
            <a:pPr lvl="2" eaLnBrk="1" hangingPunct="1">
              <a:lnSpc>
                <a:spcPct val="150000"/>
              </a:lnSpc>
              <a:buFont typeface="Wingdings" panose="05000000000000000000" pitchFamily="2" charset="2"/>
              <a:buChar char="§"/>
            </a:pPr>
            <a:r>
              <a:rPr lang="fr-FR" altLang="fr-FR" sz="2800" dirty="0">
                <a:cs typeface="Times New Roman" panose="02020603050405020304" pitchFamily="18" charset="0"/>
              </a:rPr>
              <a:t>Patients avec indication de transfusion  =  </a:t>
            </a:r>
            <a:r>
              <a:rPr lang="fr-FR" altLang="fr-FR" sz="2800" b="1" dirty="0">
                <a:solidFill>
                  <a:srgbClr val="FF0000"/>
                </a:solidFill>
                <a:cs typeface="Times New Roman" panose="02020603050405020304" pitchFamily="18" charset="0"/>
              </a:rPr>
              <a:t>159</a:t>
            </a:r>
          </a:p>
          <a:p>
            <a:pPr lvl="2" eaLnBrk="1" hangingPunct="1">
              <a:lnSpc>
                <a:spcPct val="150000"/>
              </a:lnSpc>
              <a:buFont typeface="Wingdings" panose="05000000000000000000" pitchFamily="2" charset="2"/>
              <a:buChar char="§"/>
            </a:pPr>
            <a:r>
              <a:rPr lang="fr-FR" altLang="fr-FR" sz="2800" dirty="0">
                <a:cs typeface="Times New Roman" panose="02020603050405020304" pitchFamily="18" charset="0"/>
              </a:rPr>
              <a:t>Patients transfusés                                     =  </a:t>
            </a:r>
            <a:r>
              <a:rPr lang="fr-FR" altLang="fr-FR" sz="2800" b="1" dirty="0">
                <a:solidFill>
                  <a:srgbClr val="FF0000"/>
                </a:solidFill>
                <a:cs typeface="Times New Roman" panose="02020603050405020304" pitchFamily="18" charset="0"/>
              </a:rPr>
              <a:t>98</a:t>
            </a:r>
          </a:p>
          <a:p>
            <a:pPr lvl="2" eaLnBrk="1" hangingPunct="1">
              <a:lnSpc>
                <a:spcPct val="150000"/>
              </a:lnSpc>
              <a:buFont typeface="Wingdings" panose="05000000000000000000" pitchFamily="2" charset="2"/>
              <a:buChar char="§"/>
            </a:pPr>
            <a:r>
              <a:rPr lang="fr-FR" altLang="fr-FR" sz="2800" dirty="0">
                <a:cs typeface="Times New Roman" panose="02020603050405020304" pitchFamily="18" charset="0"/>
              </a:rPr>
              <a:t>Besoins couverts                                         =  </a:t>
            </a:r>
            <a:r>
              <a:rPr lang="fr-FR" altLang="fr-FR" sz="2800" b="1" dirty="0">
                <a:solidFill>
                  <a:srgbClr val="FF0000"/>
                </a:solidFill>
                <a:cs typeface="Times New Roman" panose="02020603050405020304" pitchFamily="18" charset="0"/>
              </a:rPr>
              <a:t>61,63%</a:t>
            </a:r>
          </a:p>
          <a:p>
            <a:pPr lvl="2" eaLnBrk="1" hangingPunct="1">
              <a:lnSpc>
                <a:spcPct val="150000"/>
              </a:lnSpc>
              <a:buFont typeface="Wingdings" panose="05000000000000000000" pitchFamily="2" charset="2"/>
              <a:buChar char="§"/>
            </a:pPr>
            <a:r>
              <a:rPr lang="fr-FR" altLang="fr-FR" sz="2800" dirty="0">
                <a:cs typeface="Times New Roman" panose="02020603050405020304" pitchFamily="18" charset="0"/>
              </a:rPr>
              <a:t>Poches de PSL demandées                         =  </a:t>
            </a:r>
            <a:r>
              <a:rPr lang="fr-FR" altLang="fr-FR" sz="2800" b="1" dirty="0">
                <a:solidFill>
                  <a:srgbClr val="FF0000"/>
                </a:solidFill>
                <a:cs typeface="Times New Roman" panose="02020603050405020304" pitchFamily="18" charset="0"/>
              </a:rPr>
              <a:t>411</a:t>
            </a:r>
          </a:p>
          <a:p>
            <a:pPr lvl="2" eaLnBrk="1" hangingPunct="1">
              <a:lnSpc>
                <a:spcPct val="150000"/>
              </a:lnSpc>
              <a:buFont typeface="Wingdings" panose="05000000000000000000" pitchFamily="2" charset="2"/>
              <a:buChar char="§"/>
            </a:pPr>
            <a:r>
              <a:rPr lang="fr-FR" altLang="fr-FR" sz="2800" dirty="0">
                <a:cs typeface="Times New Roman" panose="02020603050405020304" pitchFamily="18" charset="0"/>
              </a:rPr>
              <a:t>Poches de PSL obtenues                              =  </a:t>
            </a:r>
            <a:r>
              <a:rPr lang="fr-FR" altLang="fr-FR" sz="2800" b="1" dirty="0">
                <a:solidFill>
                  <a:srgbClr val="FF0000"/>
                </a:solidFill>
                <a:cs typeface="Times New Roman" panose="02020603050405020304" pitchFamily="18" charset="0"/>
              </a:rPr>
              <a:t>142</a:t>
            </a:r>
          </a:p>
          <a:p>
            <a:pPr lvl="2" eaLnBrk="1" hangingPunct="1">
              <a:lnSpc>
                <a:spcPct val="150000"/>
              </a:lnSpc>
              <a:buFont typeface="Wingdings" panose="05000000000000000000" pitchFamily="2" charset="2"/>
              <a:buChar char="§"/>
            </a:pPr>
            <a:r>
              <a:rPr lang="fr-FR" altLang="fr-FR" sz="2800" dirty="0">
                <a:cs typeface="Times New Roman" panose="02020603050405020304" pitchFamily="18" charset="0"/>
              </a:rPr>
              <a:t>Taux de   satisfaction                                     </a:t>
            </a:r>
            <a:r>
              <a:rPr lang="fr-FR" altLang="fr-FR" sz="2800" b="1" dirty="0">
                <a:cs typeface="Times New Roman" panose="02020603050405020304" pitchFamily="18" charset="0"/>
              </a:rPr>
              <a:t>=  </a:t>
            </a:r>
            <a:r>
              <a:rPr lang="fr-FR" altLang="fr-FR" sz="2800" b="1" dirty="0">
                <a:solidFill>
                  <a:srgbClr val="FF0000"/>
                </a:solidFill>
                <a:cs typeface="Times New Roman" panose="02020603050405020304" pitchFamily="18" charset="0"/>
              </a:rPr>
              <a:t>34,54%</a:t>
            </a:r>
          </a:p>
        </p:txBody>
      </p:sp>
      <p:sp>
        <p:nvSpPr>
          <p:cNvPr id="4" name="Espace réservé du numéro de diapositive 3">
            <a:extLst>
              <a:ext uri="{FF2B5EF4-FFF2-40B4-BE49-F238E27FC236}">
                <a16:creationId xmlns:a16="http://schemas.microsoft.com/office/drawing/2014/main" id="{286625A9-302D-44CD-A0D8-0B788EFEC41D}"/>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A94DC664-B380-4FDE-8057-511105D78836}" type="slidenum">
              <a:rPr lang="fr-FR" altLang="fr-FR">
                <a:solidFill>
                  <a:srgbClr val="898989"/>
                </a:solidFill>
              </a:rPr>
              <a:pPr/>
              <a:t>13</a:t>
            </a:fld>
            <a:endParaRPr lang="fr-FR" altLang="fr-FR">
              <a:solidFill>
                <a:srgbClr val="89898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CF4AEC-51BB-4AB5-A9C0-D5A0F6F481EB}"/>
              </a:ext>
            </a:extLst>
          </p:cNvPr>
          <p:cNvSpPr>
            <a:spLocks noGrp="1"/>
          </p:cNvSpPr>
          <p:nvPr>
            <p:ph type="title"/>
          </p:nvPr>
        </p:nvSpPr>
        <p:spPr>
          <a:xfrm>
            <a:off x="1981200" y="10859"/>
            <a:ext cx="8229600" cy="1143000"/>
          </a:xfrm>
          <a:solidFill>
            <a:schemeClr val="bg1">
              <a:lumMod val="75000"/>
            </a:schemeClr>
          </a:solidFill>
          <a:scene3d>
            <a:camera prst="orthographicFront"/>
            <a:lightRig rig="threePt" dir="t"/>
          </a:scene3d>
          <a:sp3d>
            <a:bevelT prst="angle"/>
          </a:sp3d>
        </p:spPr>
        <p:txBody>
          <a:bodyPr rtlCol="0">
            <a:normAutofit/>
          </a:bodyPr>
          <a:lstStyle/>
          <a:p>
            <a:pPr algn="ctr">
              <a:defRPr/>
            </a:pPr>
            <a:r>
              <a:rPr lang="fr-FR" sz="5000" b="1" dirty="0">
                <a:latin typeface="+mn-lt"/>
                <a:cs typeface="Times New Roman" panose="02020603050405020304" pitchFamily="18" charset="0"/>
              </a:rPr>
              <a:t>RESULTATS 9 /12</a:t>
            </a:r>
          </a:p>
        </p:txBody>
      </p:sp>
      <p:sp>
        <p:nvSpPr>
          <p:cNvPr id="67589" name="Espace réservé du contenu 2">
            <a:extLst>
              <a:ext uri="{FF2B5EF4-FFF2-40B4-BE49-F238E27FC236}">
                <a16:creationId xmlns:a16="http://schemas.microsoft.com/office/drawing/2014/main" id="{E5FAC670-A3F2-4AC8-B2E9-240E2121BC02}"/>
              </a:ext>
            </a:extLst>
          </p:cNvPr>
          <p:cNvSpPr>
            <a:spLocks noGrp="1"/>
          </p:cNvSpPr>
          <p:nvPr>
            <p:ph idx="1"/>
          </p:nvPr>
        </p:nvSpPr>
        <p:spPr>
          <a:xfrm>
            <a:off x="0" y="1268414"/>
            <a:ext cx="10560050" cy="5589587"/>
          </a:xfrm>
        </p:spPr>
        <p:txBody>
          <a:bodyPr/>
          <a:lstStyle/>
          <a:p>
            <a:pPr marL="342900" lvl="3" indent="-342900">
              <a:buFont typeface="Wingdings" panose="05000000000000000000" pitchFamily="2" charset="2"/>
              <a:buChar char="Ø"/>
            </a:pPr>
            <a:r>
              <a:rPr lang="fr-FR" altLang="fr-FR" sz="2400" b="1" dirty="0">
                <a:latin typeface="Times New Roman" panose="02020603050405020304" pitchFamily="18" charset="0"/>
                <a:cs typeface="Times New Roman" panose="02020603050405020304" pitchFamily="18" charset="0"/>
              </a:rPr>
              <a:t>Tableau 1: Evaluation des connaissances de base sur la transfusion sanguine </a:t>
            </a:r>
            <a:endParaRPr lang="fr-FR" altLang="fr-FR" sz="2400" dirty="0">
              <a:latin typeface="Times New Roman" panose="02020603050405020304" pitchFamily="18" charset="0"/>
              <a:cs typeface="Times New Roman" panose="02020603050405020304" pitchFamily="18" charset="0"/>
            </a:endParaRPr>
          </a:p>
          <a:p>
            <a:pPr marL="342900" lvl="3" indent="-342900">
              <a:buFont typeface="Wingdings" panose="05000000000000000000" pitchFamily="2" charset="2"/>
              <a:buChar char="Ø"/>
            </a:pPr>
            <a:endParaRPr lang="fr-FR" altLang="fr-FR" sz="2800" dirty="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Ø"/>
            </a:pPr>
            <a:endParaRPr lang="fr-FR" altLang="fr-FR" dirty="0"/>
          </a:p>
        </p:txBody>
      </p:sp>
      <p:sp>
        <p:nvSpPr>
          <p:cNvPr id="4" name="Espace réservé du numéro de diapositive 3">
            <a:extLst>
              <a:ext uri="{FF2B5EF4-FFF2-40B4-BE49-F238E27FC236}">
                <a16:creationId xmlns:a16="http://schemas.microsoft.com/office/drawing/2014/main" id="{150DE7D1-BD81-4DAB-8322-94244B408BA4}"/>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C2E33055-2FA9-4F36-9377-B979A307FA04}" type="slidenum">
              <a:rPr lang="fr-FR" altLang="fr-FR">
                <a:solidFill>
                  <a:srgbClr val="898989"/>
                </a:solidFill>
              </a:rPr>
              <a:pPr/>
              <a:t>14</a:t>
            </a:fld>
            <a:endParaRPr lang="fr-FR" altLang="fr-FR">
              <a:solidFill>
                <a:srgbClr val="898989"/>
              </a:solidFill>
            </a:endParaRPr>
          </a:p>
        </p:txBody>
      </p:sp>
      <p:graphicFrame>
        <p:nvGraphicFramePr>
          <p:cNvPr id="5" name="Tableau 4">
            <a:extLst>
              <a:ext uri="{FF2B5EF4-FFF2-40B4-BE49-F238E27FC236}">
                <a16:creationId xmlns:a16="http://schemas.microsoft.com/office/drawing/2014/main" id="{BD5E3E12-333D-4799-9386-F7F9D92E25E6}"/>
              </a:ext>
            </a:extLst>
          </p:cNvPr>
          <p:cNvGraphicFramePr>
            <a:graphicFrameLocks noGrp="1"/>
          </p:cNvGraphicFramePr>
          <p:nvPr>
            <p:extLst>
              <p:ext uri="{D42A27DB-BD31-4B8C-83A1-F6EECF244321}">
                <p14:modId xmlns:p14="http://schemas.microsoft.com/office/powerpoint/2010/main" val="2956861741"/>
              </p:ext>
            </p:extLst>
          </p:nvPr>
        </p:nvGraphicFramePr>
        <p:xfrm>
          <a:off x="525049" y="1998663"/>
          <a:ext cx="11353800" cy="4540249"/>
        </p:xfrm>
        <a:graphic>
          <a:graphicData uri="http://schemas.openxmlformats.org/drawingml/2006/table">
            <a:tbl>
              <a:tblPr firstRow="1" firstCol="1" bandRow="1"/>
              <a:tblGrid>
                <a:gridCol w="2706709">
                  <a:extLst>
                    <a:ext uri="{9D8B030D-6E8A-4147-A177-3AD203B41FA5}">
                      <a16:colId xmlns:a16="http://schemas.microsoft.com/office/drawing/2014/main" val="2283868249"/>
                    </a:ext>
                  </a:extLst>
                </a:gridCol>
                <a:gridCol w="2324659">
                  <a:extLst>
                    <a:ext uri="{9D8B030D-6E8A-4147-A177-3AD203B41FA5}">
                      <a16:colId xmlns:a16="http://schemas.microsoft.com/office/drawing/2014/main" val="1074948053"/>
                    </a:ext>
                  </a:extLst>
                </a:gridCol>
                <a:gridCol w="2145839">
                  <a:extLst>
                    <a:ext uri="{9D8B030D-6E8A-4147-A177-3AD203B41FA5}">
                      <a16:colId xmlns:a16="http://schemas.microsoft.com/office/drawing/2014/main" val="1772853882"/>
                    </a:ext>
                  </a:extLst>
                </a:gridCol>
                <a:gridCol w="2414069">
                  <a:extLst>
                    <a:ext uri="{9D8B030D-6E8A-4147-A177-3AD203B41FA5}">
                      <a16:colId xmlns:a16="http://schemas.microsoft.com/office/drawing/2014/main" val="969445344"/>
                    </a:ext>
                  </a:extLst>
                </a:gridCol>
                <a:gridCol w="1762524">
                  <a:extLst>
                    <a:ext uri="{9D8B030D-6E8A-4147-A177-3AD203B41FA5}">
                      <a16:colId xmlns:a16="http://schemas.microsoft.com/office/drawing/2014/main" val="145551910"/>
                    </a:ext>
                  </a:extLst>
                </a:gridCol>
              </a:tblGrid>
              <a:tr h="467935">
                <a:tc>
                  <a:txBody>
                    <a:bodyPr/>
                    <a:lstStyle/>
                    <a:p>
                      <a:pPr>
                        <a:spcAft>
                          <a:spcPts val="0"/>
                        </a:spcAft>
                      </a:pPr>
                      <a:r>
                        <a:rPr lang="fr-FR" sz="2400" dirty="0">
                          <a:effectLst/>
                          <a:latin typeface="Times New Roman" panose="02020603050405020304" pitchFamily="18" charset="0"/>
                          <a:ea typeface="Times New Roman" panose="02020603050405020304" pitchFamily="18" charset="0"/>
                        </a:rPr>
                        <a:t> </a:t>
                      </a: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gridSpan="3">
                  <a:txBody>
                    <a:bodyPr/>
                    <a:lstStyle/>
                    <a:p>
                      <a:pPr algn="ctr">
                        <a:spcAft>
                          <a:spcPts val="0"/>
                        </a:spcAft>
                      </a:pPr>
                      <a:r>
                        <a:rPr lang="fr-FR" sz="2400" b="1" dirty="0">
                          <a:effectLst/>
                          <a:latin typeface="Times New Roman" panose="02020603050405020304" pitchFamily="18" charset="0"/>
                          <a:ea typeface="Times New Roman" panose="02020603050405020304" pitchFamily="18" charset="0"/>
                        </a:rPr>
                        <a:t>Qualification de l’agent de santé (%)</a:t>
                      </a:r>
                      <a:endParaRPr lang="fr-FR" sz="24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spcAft>
                          <a:spcPts val="0"/>
                        </a:spcAft>
                      </a:pPr>
                      <a:r>
                        <a:rPr lang="fr-FR" sz="2400">
                          <a:effectLst/>
                          <a:latin typeface="Times New Roman" panose="02020603050405020304" pitchFamily="18" charset="0"/>
                          <a:ea typeface="Times New Roman" panose="02020603050405020304" pitchFamily="18" charset="0"/>
                        </a:rPr>
                        <a:t> </a:t>
                      </a: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3844601"/>
                  </a:ext>
                </a:extLst>
              </a:tr>
              <a:tr h="1136977">
                <a:tc>
                  <a:txBody>
                    <a:bodyPr/>
                    <a:lstStyle/>
                    <a:p>
                      <a:pPr>
                        <a:spcAft>
                          <a:spcPts val="0"/>
                        </a:spcAft>
                      </a:pPr>
                      <a:r>
                        <a:rPr lang="fr-FR" sz="2400" b="1" dirty="0">
                          <a:effectLst/>
                          <a:latin typeface="Times New Roman" panose="02020603050405020304" pitchFamily="18" charset="0"/>
                          <a:ea typeface="Times New Roman" panose="02020603050405020304" pitchFamily="18" charset="0"/>
                        </a:rPr>
                        <a:t>Niveau de connaissance</a:t>
                      </a:r>
                      <a:endParaRPr lang="fr-FR" sz="24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tcPr>
                </a:tc>
                <a:tc>
                  <a:txBody>
                    <a:bodyPr/>
                    <a:lstStyle/>
                    <a:p>
                      <a:pPr algn="ctr">
                        <a:spcAft>
                          <a:spcPts val="0"/>
                        </a:spcAft>
                      </a:pPr>
                      <a:r>
                        <a:rPr lang="fr-FR" sz="2400" b="1" dirty="0">
                          <a:effectLst/>
                          <a:latin typeface="Times New Roman" panose="02020603050405020304" pitchFamily="18" charset="0"/>
                          <a:ea typeface="Times New Roman" panose="02020603050405020304" pitchFamily="18" charset="0"/>
                        </a:rPr>
                        <a:t>Médecin</a:t>
                      </a:r>
                      <a:endParaRPr lang="fr-FR" sz="24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tcPr>
                </a:tc>
                <a:tc>
                  <a:txBody>
                    <a:bodyPr/>
                    <a:lstStyle/>
                    <a:p>
                      <a:pPr algn="ctr">
                        <a:spcAft>
                          <a:spcPts val="0"/>
                        </a:spcAft>
                      </a:pPr>
                      <a:r>
                        <a:rPr lang="fr-FR" sz="2400" b="1" dirty="0">
                          <a:effectLst/>
                          <a:latin typeface="Times New Roman" panose="02020603050405020304" pitchFamily="18" charset="0"/>
                          <a:ea typeface="Times New Roman" panose="02020603050405020304" pitchFamily="18" charset="0"/>
                        </a:rPr>
                        <a:t>Interne</a:t>
                      </a:r>
                      <a:endParaRPr lang="fr-FR" sz="24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tcPr>
                </a:tc>
                <a:tc>
                  <a:txBody>
                    <a:bodyPr/>
                    <a:lstStyle/>
                    <a:p>
                      <a:pPr algn="ctr">
                        <a:spcAft>
                          <a:spcPts val="0"/>
                        </a:spcAft>
                      </a:pPr>
                      <a:r>
                        <a:rPr lang="fr-FR" sz="2400" b="1" dirty="0">
                          <a:effectLst/>
                          <a:latin typeface="Times New Roman" panose="02020603050405020304" pitchFamily="18" charset="0"/>
                          <a:ea typeface="Times New Roman" panose="02020603050405020304" pitchFamily="18" charset="0"/>
                        </a:rPr>
                        <a:t>Infirmier</a:t>
                      </a:r>
                      <a:endParaRPr lang="fr-FR" sz="24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tcPr>
                </a:tc>
                <a:tc>
                  <a:txBody>
                    <a:bodyPr/>
                    <a:lstStyle/>
                    <a:p>
                      <a:pPr algn="ctr">
                        <a:spcAft>
                          <a:spcPts val="0"/>
                        </a:spcAft>
                      </a:pPr>
                      <a:r>
                        <a:rPr lang="fr-FR" sz="2400" b="1">
                          <a:effectLst/>
                          <a:latin typeface="Times New Roman" panose="02020603050405020304" pitchFamily="18" charset="0"/>
                          <a:ea typeface="Times New Roman" panose="02020603050405020304" pitchFamily="18" charset="0"/>
                        </a:rPr>
                        <a:t>Total</a:t>
                      </a:r>
                      <a:endParaRPr lang="fr-FR" sz="2400">
                        <a:effectLst/>
                        <a:latin typeface="Times New Roman" panose="02020603050405020304" pitchFamily="18" charset="0"/>
                        <a:ea typeface="Times New Roman" panose="02020603050405020304" pitchFamily="18" charset="0"/>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052355690"/>
                  </a:ext>
                </a:extLst>
              </a:tr>
              <a:tr h="652759">
                <a:tc>
                  <a:txBody>
                    <a:bodyPr/>
                    <a:lstStyle/>
                    <a:p>
                      <a:pPr>
                        <a:lnSpc>
                          <a:spcPct val="150000"/>
                        </a:lnSpc>
                        <a:spcAft>
                          <a:spcPts val="0"/>
                        </a:spcAft>
                      </a:pPr>
                      <a:r>
                        <a:rPr lang="fr-FR" sz="2400" b="1" dirty="0">
                          <a:effectLst/>
                          <a:latin typeface="Calibri" panose="020F0502020204030204" pitchFamily="34" charset="0"/>
                          <a:ea typeface="Times New Roman" panose="02020603050405020304" pitchFamily="18" charset="0"/>
                        </a:rPr>
                        <a:t>Bon </a:t>
                      </a:r>
                    </a:p>
                  </a:txBody>
                  <a:tcPr marL="68580" marR="68580" marT="0" marB="0">
                    <a:lnL>
                      <a:noFill/>
                    </a:lnL>
                    <a:lnR>
                      <a:noFill/>
                    </a:lnR>
                    <a:lnT>
                      <a:noFill/>
                    </a:lnT>
                    <a:lnB>
                      <a:noFill/>
                    </a:lnB>
                  </a:tcPr>
                </a:tc>
                <a:tc>
                  <a:txBody>
                    <a:bodyPr/>
                    <a:lstStyle/>
                    <a:p>
                      <a:pPr algn="ctr">
                        <a:spcAft>
                          <a:spcPts val="0"/>
                        </a:spcAft>
                      </a:pPr>
                      <a:r>
                        <a:rPr lang="fr-FR" sz="2400" dirty="0">
                          <a:effectLst/>
                          <a:latin typeface="Times New Roman" panose="02020603050405020304" pitchFamily="18" charset="0"/>
                          <a:ea typeface="Times New Roman" panose="02020603050405020304" pitchFamily="18" charset="0"/>
                        </a:rPr>
                        <a:t>0</a:t>
                      </a:r>
                    </a:p>
                  </a:txBody>
                  <a:tcPr marL="68580" marR="68580" marT="0" marB="0">
                    <a:lnL>
                      <a:noFill/>
                    </a:lnL>
                    <a:lnR>
                      <a:noFill/>
                    </a:lnR>
                    <a:lnT>
                      <a:noFill/>
                    </a:lnT>
                    <a:lnB>
                      <a:noFill/>
                    </a:lnB>
                  </a:tcPr>
                </a:tc>
                <a:tc>
                  <a:txBody>
                    <a:bodyPr/>
                    <a:lstStyle/>
                    <a:p>
                      <a:pPr algn="ctr">
                        <a:spcAft>
                          <a:spcPts val="0"/>
                        </a:spcAft>
                      </a:pPr>
                      <a:r>
                        <a:rPr lang="fr-FR" sz="2400" dirty="0">
                          <a:effectLst/>
                          <a:latin typeface="Times New Roman" panose="02020603050405020304" pitchFamily="18" charset="0"/>
                          <a:ea typeface="Times New Roman" panose="02020603050405020304" pitchFamily="18" charset="0"/>
                        </a:rPr>
                        <a:t>0</a:t>
                      </a:r>
                    </a:p>
                  </a:txBody>
                  <a:tcPr marL="68580" marR="68580" marT="0" marB="0">
                    <a:lnL>
                      <a:noFill/>
                    </a:lnL>
                    <a:lnR>
                      <a:noFill/>
                    </a:lnR>
                    <a:lnT>
                      <a:noFill/>
                    </a:lnT>
                    <a:lnB>
                      <a:noFill/>
                    </a:lnB>
                  </a:tcPr>
                </a:tc>
                <a:tc>
                  <a:txBody>
                    <a:bodyPr/>
                    <a:lstStyle/>
                    <a:p>
                      <a:pPr algn="ctr">
                        <a:spcAft>
                          <a:spcPts val="0"/>
                        </a:spcAft>
                      </a:pPr>
                      <a:r>
                        <a:rPr lang="fr-FR" sz="2400" dirty="0">
                          <a:effectLst/>
                          <a:latin typeface="Times New Roman" panose="02020603050405020304" pitchFamily="18" charset="0"/>
                          <a:ea typeface="Times New Roman" panose="02020603050405020304" pitchFamily="18" charset="0"/>
                        </a:rPr>
                        <a:t>0</a:t>
                      </a:r>
                    </a:p>
                  </a:txBody>
                  <a:tcPr marL="68580" marR="68580" marT="0" marB="0">
                    <a:lnL>
                      <a:noFill/>
                    </a:lnL>
                    <a:lnR>
                      <a:noFill/>
                    </a:lnR>
                    <a:lnT>
                      <a:noFill/>
                    </a:lnT>
                    <a:lnB>
                      <a:noFill/>
                    </a:lnB>
                  </a:tcPr>
                </a:tc>
                <a:tc>
                  <a:txBody>
                    <a:bodyPr/>
                    <a:lstStyle/>
                    <a:p>
                      <a:pPr algn="ctr">
                        <a:spcAft>
                          <a:spcPts val="0"/>
                        </a:spcAft>
                      </a:pPr>
                      <a:r>
                        <a:rPr lang="fr-FR" sz="2400" dirty="0">
                          <a:effectLst/>
                          <a:latin typeface="Times New Roman" panose="02020603050405020304" pitchFamily="18" charset="0"/>
                          <a:ea typeface="Times New Roman" panose="02020603050405020304" pitchFamily="18" charset="0"/>
                        </a:rPr>
                        <a:t>0</a:t>
                      </a:r>
                    </a:p>
                  </a:txBody>
                  <a:tcPr marL="68580" marR="68580" marT="0" marB="0">
                    <a:lnL>
                      <a:noFill/>
                    </a:lnL>
                    <a:lnR>
                      <a:noFill/>
                    </a:lnR>
                    <a:lnT>
                      <a:noFill/>
                    </a:lnT>
                    <a:lnB>
                      <a:noFill/>
                    </a:lnB>
                  </a:tcPr>
                </a:tc>
                <a:extLst>
                  <a:ext uri="{0D108BD9-81ED-4DB2-BD59-A6C34878D82A}">
                    <a16:rowId xmlns:a16="http://schemas.microsoft.com/office/drawing/2014/main" val="2751263187"/>
                  </a:ext>
                </a:extLst>
              </a:tr>
              <a:tr h="828634">
                <a:tc>
                  <a:txBody>
                    <a:bodyPr/>
                    <a:lstStyle/>
                    <a:p>
                      <a:pPr>
                        <a:spcAft>
                          <a:spcPts val="0"/>
                        </a:spcAft>
                      </a:pPr>
                      <a:r>
                        <a:rPr lang="fr-FR" sz="2400" b="1" dirty="0">
                          <a:effectLst/>
                          <a:latin typeface="Times New Roman" panose="02020603050405020304" pitchFamily="18" charset="0"/>
                          <a:ea typeface="Times New Roman" panose="02020603050405020304" pitchFamily="18" charset="0"/>
                        </a:rPr>
                        <a:t>Moyen</a:t>
                      </a:r>
                      <a:endParaRPr lang="fr-FR" sz="24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tc>
                  <a:txBody>
                    <a:bodyPr/>
                    <a:lstStyle/>
                    <a:p>
                      <a:pPr algn="ctr">
                        <a:spcAft>
                          <a:spcPts val="0"/>
                        </a:spcAft>
                      </a:pPr>
                      <a:r>
                        <a:rPr lang="fr-FR" sz="2400" b="1" dirty="0">
                          <a:effectLst/>
                          <a:latin typeface="Times New Roman" panose="02020603050405020304" pitchFamily="18" charset="0"/>
                          <a:ea typeface="Times New Roman" panose="02020603050405020304" pitchFamily="18" charset="0"/>
                        </a:rPr>
                        <a:t>21,95</a:t>
                      </a:r>
                      <a:endParaRPr lang="fr-FR" sz="24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tc>
                  <a:txBody>
                    <a:bodyPr/>
                    <a:lstStyle/>
                    <a:p>
                      <a:pPr algn="ctr">
                        <a:spcAft>
                          <a:spcPts val="0"/>
                        </a:spcAft>
                      </a:pPr>
                      <a:r>
                        <a:rPr lang="fr-FR" sz="2400" b="1" dirty="0">
                          <a:effectLst/>
                          <a:latin typeface="Times New Roman" panose="02020603050405020304" pitchFamily="18" charset="0"/>
                          <a:ea typeface="Times New Roman" panose="02020603050405020304" pitchFamily="18" charset="0"/>
                        </a:rPr>
                        <a:t>21,95</a:t>
                      </a:r>
                      <a:endParaRPr lang="fr-FR" sz="24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tc>
                  <a:txBody>
                    <a:bodyPr/>
                    <a:lstStyle/>
                    <a:p>
                      <a:pPr algn="ctr">
                        <a:spcAft>
                          <a:spcPts val="0"/>
                        </a:spcAft>
                      </a:pPr>
                      <a:r>
                        <a:rPr lang="fr-FR" sz="2400" b="1" dirty="0">
                          <a:effectLst/>
                          <a:latin typeface="Times New Roman" panose="02020603050405020304" pitchFamily="18" charset="0"/>
                          <a:ea typeface="Times New Roman" panose="02020603050405020304" pitchFamily="18" charset="0"/>
                        </a:rPr>
                        <a:t>39,02</a:t>
                      </a:r>
                      <a:endParaRPr lang="fr-FR" sz="24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tc>
                  <a:txBody>
                    <a:bodyPr/>
                    <a:lstStyle/>
                    <a:p>
                      <a:pPr>
                        <a:spcAft>
                          <a:spcPts val="0"/>
                        </a:spcAft>
                      </a:pPr>
                      <a:r>
                        <a:rPr lang="fr-FR" sz="2400" b="1" dirty="0">
                          <a:solidFill>
                            <a:srgbClr val="FF0000"/>
                          </a:solidFill>
                          <a:effectLst/>
                          <a:latin typeface="Times New Roman" panose="02020603050405020304" pitchFamily="18" charset="0"/>
                          <a:ea typeface="Times New Roman" panose="02020603050405020304" pitchFamily="18" charset="0"/>
                        </a:rPr>
                        <a:t>    82,92</a:t>
                      </a:r>
                      <a:endParaRPr lang="fr-FR" sz="2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413460542"/>
                  </a:ext>
                </a:extLst>
              </a:tr>
              <a:tr h="867631">
                <a:tc>
                  <a:txBody>
                    <a:bodyPr/>
                    <a:lstStyle/>
                    <a:p>
                      <a:pPr>
                        <a:spcAft>
                          <a:spcPts val="0"/>
                        </a:spcAft>
                      </a:pPr>
                      <a:r>
                        <a:rPr lang="fr-FR" sz="2400" b="1" dirty="0">
                          <a:effectLst/>
                          <a:latin typeface="Times New Roman" panose="02020603050405020304" pitchFamily="18" charset="0"/>
                          <a:ea typeface="Times New Roman" panose="02020603050405020304" pitchFamily="18" charset="0"/>
                        </a:rPr>
                        <a:t>Insuffisant</a:t>
                      </a:r>
                      <a:endParaRPr lang="fr-FR" sz="24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tc>
                  <a:txBody>
                    <a:bodyPr/>
                    <a:lstStyle/>
                    <a:p>
                      <a:pPr algn="ctr">
                        <a:spcAft>
                          <a:spcPts val="0"/>
                        </a:spcAft>
                      </a:pPr>
                      <a:r>
                        <a:rPr lang="fr-FR" sz="2400" dirty="0">
                          <a:effectLst/>
                          <a:latin typeface="Times New Roman" panose="02020603050405020304" pitchFamily="18" charset="0"/>
                          <a:ea typeface="Times New Roman" panose="02020603050405020304" pitchFamily="18" charset="0"/>
                        </a:rPr>
                        <a:t>2,43</a:t>
                      </a:r>
                    </a:p>
                  </a:txBody>
                  <a:tcPr marL="68580" marR="68580" marT="0" marB="0">
                    <a:lnL>
                      <a:noFill/>
                    </a:lnL>
                    <a:lnR>
                      <a:noFill/>
                    </a:lnR>
                    <a:lnT>
                      <a:noFill/>
                    </a:lnT>
                    <a:lnB>
                      <a:noFill/>
                    </a:lnB>
                  </a:tcPr>
                </a:tc>
                <a:tc>
                  <a:txBody>
                    <a:bodyPr/>
                    <a:lstStyle/>
                    <a:p>
                      <a:pPr algn="ctr">
                        <a:spcAft>
                          <a:spcPts val="0"/>
                        </a:spcAft>
                      </a:pPr>
                      <a:r>
                        <a:rPr lang="fr-FR" sz="2400" dirty="0">
                          <a:effectLst/>
                          <a:latin typeface="Times New Roman" panose="02020603050405020304" pitchFamily="18" charset="0"/>
                          <a:ea typeface="Times New Roman" panose="02020603050405020304" pitchFamily="18" charset="0"/>
                        </a:rPr>
                        <a:t>7,31</a:t>
                      </a:r>
                    </a:p>
                  </a:txBody>
                  <a:tcPr marL="68580" marR="68580" marT="0" marB="0">
                    <a:lnL>
                      <a:noFill/>
                    </a:lnL>
                    <a:lnR>
                      <a:noFill/>
                    </a:lnR>
                    <a:lnT>
                      <a:noFill/>
                    </a:lnT>
                    <a:lnB>
                      <a:noFill/>
                    </a:lnB>
                  </a:tcPr>
                </a:tc>
                <a:tc>
                  <a:txBody>
                    <a:bodyPr/>
                    <a:lstStyle/>
                    <a:p>
                      <a:pPr algn="ctr">
                        <a:spcAft>
                          <a:spcPts val="0"/>
                        </a:spcAft>
                      </a:pPr>
                      <a:r>
                        <a:rPr lang="fr-FR" sz="2400" dirty="0">
                          <a:effectLst/>
                          <a:latin typeface="Times New Roman" panose="02020603050405020304" pitchFamily="18" charset="0"/>
                          <a:ea typeface="Times New Roman" panose="02020603050405020304" pitchFamily="18" charset="0"/>
                        </a:rPr>
                        <a:t>7,31</a:t>
                      </a:r>
                    </a:p>
                  </a:txBody>
                  <a:tcPr marL="68580" marR="68580" marT="0" marB="0">
                    <a:lnL>
                      <a:noFill/>
                    </a:lnL>
                    <a:lnR>
                      <a:noFill/>
                    </a:lnR>
                    <a:lnT>
                      <a:noFill/>
                    </a:lnT>
                    <a:lnB>
                      <a:noFill/>
                    </a:lnB>
                  </a:tcPr>
                </a:tc>
                <a:tc>
                  <a:txBody>
                    <a:bodyPr/>
                    <a:lstStyle/>
                    <a:p>
                      <a:pPr algn="ctr">
                        <a:spcAft>
                          <a:spcPts val="0"/>
                        </a:spcAft>
                      </a:pPr>
                      <a:r>
                        <a:rPr lang="fr-FR" sz="2400" dirty="0">
                          <a:effectLst/>
                          <a:latin typeface="Times New Roman" panose="02020603050405020304" pitchFamily="18" charset="0"/>
                          <a:ea typeface="Times New Roman" panose="02020603050405020304" pitchFamily="18" charset="0"/>
                        </a:rPr>
                        <a:t>17,08</a:t>
                      </a:r>
                    </a:p>
                  </a:txBody>
                  <a:tcPr marL="68580" marR="68580" marT="0" marB="0">
                    <a:lnL>
                      <a:noFill/>
                    </a:lnL>
                    <a:lnR>
                      <a:noFill/>
                    </a:lnR>
                    <a:lnT>
                      <a:noFill/>
                    </a:lnT>
                    <a:lnB>
                      <a:noFill/>
                    </a:lnB>
                  </a:tcPr>
                </a:tc>
                <a:extLst>
                  <a:ext uri="{0D108BD9-81ED-4DB2-BD59-A6C34878D82A}">
                    <a16:rowId xmlns:a16="http://schemas.microsoft.com/office/drawing/2014/main" val="2096347913"/>
                  </a:ext>
                </a:extLst>
              </a:tr>
              <a:tr h="586313">
                <a:tc>
                  <a:txBody>
                    <a:bodyPr/>
                    <a:lstStyle/>
                    <a:p>
                      <a:pPr>
                        <a:spcAft>
                          <a:spcPts val="0"/>
                        </a:spcAft>
                      </a:pPr>
                      <a:r>
                        <a:rPr lang="fr-FR" sz="2400" b="1" dirty="0">
                          <a:effectLst/>
                          <a:latin typeface="Times New Roman" panose="02020603050405020304" pitchFamily="18" charset="0"/>
                          <a:ea typeface="Times New Roman" panose="02020603050405020304" pitchFamily="18" charset="0"/>
                        </a:rPr>
                        <a:t>Total</a:t>
                      </a:r>
                      <a:endParaRPr lang="fr-FR" sz="24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spcAft>
                          <a:spcPts val="0"/>
                        </a:spcAft>
                      </a:pPr>
                      <a:r>
                        <a:rPr lang="fr-FR" sz="2400" b="1" dirty="0">
                          <a:effectLst/>
                          <a:latin typeface="Times New Roman" panose="02020603050405020304" pitchFamily="18" charset="0"/>
                          <a:ea typeface="Times New Roman" panose="02020603050405020304" pitchFamily="18" charset="0"/>
                        </a:rPr>
                        <a:t>24,34</a:t>
                      </a:r>
                      <a:endParaRPr lang="fr-FR" sz="24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spcAft>
                          <a:spcPts val="0"/>
                        </a:spcAft>
                      </a:pPr>
                      <a:r>
                        <a:rPr lang="fr-FR" sz="2400" b="1" dirty="0">
                          <a:effectLst/>
                          <a:latin typeface="Times New Roman" panose="02020603050405020304" pitchFamily="18" charset="0"/>
                          <a:ea typeface="Times New Roman" panose="02020603050405020304" pitchFamily="18" charset="0"/>
                        </a:rPr>
                        <a:t>29,26</a:t>
                      </a:r>
                      <a:endParaRPr lang="fr-FR" sz="24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spcAft>
                          <a:spcPts val="0"/>
                        </a:spcAft>
                      </a:pPr>
                      <a:r>
                        <a:rPr lang="fr-FR" sz="2400" b="1" dirty="0">
                          <a:effectLst/>
                          <a:latin typeface="Times New Roman" panose="02020603050405020304" pitchFamily="18" charset="0"/>
                          <a:ea typeface="Times New Roman" panose="02020603050405020304" pitchFamily="18" charset="0"/>
                        </a:rPr>
                        <a:t>46,33</a:t>
                      </a:r>
                      <a:endParaRPr lang="fr-FR" sz="24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spcAft>
                          <a:spcPts val="0"/>
                        </a:spcAft>
                      </a:pPr>
                      <a:r>
                        <a:rPr lang="fr-FR" sz="2400" b="1" dirty="0">
                          <a:effectLst/>
                          <a:latin typeface="Times New Roman" panose="02020603050405020304" pitchFamily="18" charset="0"/>
                          <a:ea typeface="Times New Roman" panose="02020603050405020304" pitchFamily="18" charset="0"/>
                        </a:rPr>
                        <a:t>100</a:t>
                      </a:r>
                      <a:endParaRPr lang="fr-FR" sz="24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3947972"/>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3058DA-584B-4B05-AF8B-13134E4E26FA}"/>
              </a:ext>
            </a:extLst>
          </p:cNvPr>
          <p:cNvSpPr>
            <a:spLocks noGrp="1"/>
          </p:cNvSpPr>
          <p:nvPr>
            <p:ph type="title"/>
          </p:nvPr>
        </p:nvSpPr>
        <p:spPr>
          <a:xfrm>
            <a:off x="1981200" y="4614"/>
            <a:ext cx="8229600" cy="1143000"/>
          </a:xfrm>
          <a:solidFill>
            <a:schemeClr val="bg1">
              <a:lumMod val="75000"/>
            </a:schemeClr>
          </a:solidFill>
          <a:scene3d>
            <a:camera prst="orthographicFront"/>
            <a:lightRig rig="threePt" dir="t"/>
          </a:scene3d>
          <a:sp3d>
            <a:bevelT prst="angle"/>
          </a:sp3d>
        </p:spPr>
        <p:txBody>
          <a:bodyPr rtlCol="0">
            <a:normAutofit/>
          </a:bodyPr>
          <a:lstStyle/>
          <a:p>
            <a:pPr algn="ctr">
              <a:defRPr/>
            </a:pPr>
            <a:r>
              <a:rPr lang="fr-FR" sz="5000" b="1" dirty="0">
                <a:latin typeface="+mn-lt"/>
                <a:cs typeface="Times New Roman" panose="02020603050405020304" pitchFamily="18" charset="0"/>
              </a:rPr>
              <a:t>RESULTATS 10/ 12</a:t>
            </a:r>
          </a:p>
        </p:txBody>
      </p:sp>
      <p:sp>
        <p:nvSpPr>
          <p:cNvPr id="3" name="Espace réservé du contenu 2">
            <a:extLst>
              <a:ext uri="{FF2B5EF4-FFF2-40B4-BE49-F238E27FC236}">
                <a16:creationId xmlns:a16="http://schemas.microsoft.com/office/drawing/2014/main" id="{B0E76726-663B-4867-9E24-9D6ABB1A1CCA}"/>
              </a:ext>
            </a:extLst>
          </p:cNvPr>
          <p:cNvSpPr>
            <a:spLocks noGrp="1"/>
          </p:cNvSpPr>
          <p:nvPr>
            <p:ph idx="1"/>
          </p:nvPr>
        </p:nvSpPr>
        <p:spPr>
          <a:xfrm>
            <a:off x="120770" y="1157287"/>
            <a:ext cx="12071230" cy="5564187"/>
          </a:xfrm>
        </p:spPr>
        <p:txBody>
          <a:bodyPr rtlCol="0">
            <a:normAutofit/>
          </a:bodyPr>
          <a:lstStyle/>
          <a:p>
            <a:pPr>
              <a:buFont typeface="Wingdings" panose="05000000000000000000" pitchFamily="2" charset="2"/>
              <a:buChar char="Ø"/>
              <a:defRPr/>
            </a:pPr>
            <a:r>
              <a:rPr lang="fr-FR" sz="2400" b="1" dirty="0">
                <a:latin typeface="Times New Roman" panose="02020603050405020304" pitchFamily="18" charset="0"/>
                <a:cs typeface="Times New Roman" panose="02020603050405020304" pitchFamily="18" charset="0"/>
              </a:rPr>
              <a:t>Tableau 2: Connaissances sur la prescription des PSL</a:t>
            </a:r>
          </a:p>
          <a:p>
            <a:pPr marL="0" indent="0">
              <a:buNone/>
              <a:defRPr/>
            </a:pPr>
            <a:endParaRPr lang="fr-FR" dirty="0"/>
          </a:p>
        </p:txBody>
      </p:sp>
      <p:sp>
        <p:nvSpPr>
          <p:cNvPr id="4" name="Espace réservé du numéro de diapositive 3">
            <a:extLst>
              <a:ext uri="{FF2B5EF4-FFF2-40B4-BE49-F238E27FC236}">
                <a16:creationId xmlns:a16="http://schemas.microsoft.com/office/drawing/2014/main" id="{05BA46EB-A9C2-4EB6-AB7A-5F81EB60449D}"/>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C029DE98-77A3-47B2-8D81-0E378AC8A6AD}" type="slidenum">
              <a:rPr lang="fr-FR" altLang="fr-FR">
                <a:solidFill>
                  <a:srgbClr val="898989"/>
                </a:solidFill>
              </a:rPr>
              <a:pPr/>
              <a:t>15</a:t>
            </a:fld>
            <a:endParaRPr lang="fr-FR" altLang="fr-FR">
              <a:solidFill>
                <a:srgbClr val="898989"/>
              </a:solidFill>
            </a:endParaRPr>
          </a:p>
        </p:txBody>
      </p:sp>
      <p:graphicFrame>
        <p:nvGraphicFramePr>
          <p:cNvPr id="5" name="Tableau 4">
            <a:extLst>
              <a:ext uri="{FF2B5EF4-FFF2-40B4-BE49-F238E27FC236}">
                <a16:creationId xmlns:a16="http://schemas.microsoft.com/office/drawing/2014/main" id="{95A72BE8-3111-42AB-8BAB-F143FA9A9888}"/>
              </a:ext>
            </a:extLst>
          </p:cNvPr>
          <p:cNvGraphicFramePr>
            <a:graphicFrameLocks noGrp="1"/>
          </p:cNvGraphicFramePr>
          <p:nvPr/>
        </p:nvGraphicFramePr>
        <p:xfrm>
          <a:off x="1524001" y="1844675"/>
          <a:ext cx="9143999" cy="4138612"/>
        </p:xfrm>
        <a:graphic>
          <a:graphicData uri="http://schemas.openxmlformats.org/drawingml/2006/table">
            <a:tbl>
              <a:tblPr firstRow="1" firstCol="1" bandRow="1"/>
              <a:tblGrid>
                <a:gridCol w="2258464">
                  <a:extLst>
                    <a:ext uri="{9D8B030D-6E8A-4147-A177-3AD203B41FA5}">
                      <a16:colId xmlns:a16="http://schemas.microsoft.com/office/drawing/2014/main" val="4222292597"/>
                    </a:ext>
                  </a:extLst>
                </a:gridCol>
                <a:gridCol w="1748838">
                  <a:extLst>
                    <a:ext uri="{9D8B030D-6E8A-4147-A177-3AD203B41FA5}">
                      <a16:colId xmlns:a16="http://schemas.microsoft.com/office/drawing/2014/main" val="2088540469"/>
                    </a:ext>
                  </a:extLst>
                </a:gridCol>
                <a:gridCol w="1821706">
                  <a:extLst>
                    <a:ext uri="{9D8B030D-6E8A-4147-A177-3AD203B41FA5}">
                      <a16:colId xmlns:a16="http://schemas.microsoft.com/office/drawing/2014/main" val="3882916325"/>
                    </a:ext>
                  </a:extLst>
                </a:gridCol>
                <a:gridCol w="1748838">
                  <a:extLst>
                    <a:ext uri="{9D8B030D-6E8A-4147-A177-3AD203B41FA5}">
                      <a16:colId xmlns:a16="http://schemas.microsoft.com/office/drawing/2014/main" val="3167219112"/>
                    </a:ext>
                  </a:extLst>
                </a:gridCol>
                <a:gridCol w="1566153">
                  <a:extLst>
                    <a:ext uri="{9D8B030D-6E8A-4147-A177-3AD203B41FA5}">
                      <a16:colId xmlns:a16="http://schemas.microsoft.com/office/drawing/2014/main" val="3914427738"/>
                    </a:ext>
                  </a:extLst>
                </a:gridCol>
              </a:tblGrid>
              <a:tr h="507419">
                <a:tc>
                  <a:txBody>
                    <a:bodyPr/>
                    <a:lstStyle/>
                    <a:p>
                      <a:pPr>
                        <a:spcAft>
                          <a:spcPts val="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77" marR="68577"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gridSpan="3">
                  <a:txBody>
                    <a:bodyPr/>
                    <a:lstStyle/>
                    <a:p>
                      <a:pPr algn="ctr">
                        <a:spcAft>
                          <a:spcPts val="0"/>
                        </a:spcAft>
                      </a:pPr>
                      <a:r>
                        <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rPr>
                        <a:t>Qualification de l’agent de santé(%)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77" marR="68577"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spcAft>
                          <a:spcPts val="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77" marR="68577"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6903384"/>
                  </a:ext>
                </a:extLst>
              </a:tr>
              <a:tr h="910955">
                <a:tc>
                  <a:txBody>
                    <a:bodyPr/>
                    <a:lstStyle/>
                    <a:p>
                      <a:pPr>
                        <a:spcAft>
                          <a:spcPts val="0"/>
                        </a:spcAft>
                      </a:pPr>
                      <a:r>
                        <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rPr>
                        <a:t>Niveau de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rPr>
                        <a:t>connaissance</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77" marR="68577" marT="0" marB="0">
                    <a:lnL>
                      <a:noFill/>
                    </a:lnL>
                    <a:lnR>
                      <a:noFill/>
                    </a:lnR>
                    <a:lnT w="28575" cap="flat" cmpd="sng" algn="ctr">
                      <a:solidFill>
                        <a:srgbClr val="000000"/>
                      </a:solidFill>
                      <a:prstDash val="solid"/>
                      <a:round/>
                      <a:headEnd type="none" w="med" len="med"/>
                      <a:tailEnd type="none" w="med" len="med"/>
                    </a:lnT>
                    <a:lnB>
                      <a:noFill/>
                    </a:lnB>
                  </a:tcPr>
                </a:tc>
                <a:tc>
                  <a:txBody>
                    <a:bodyPr/>
                    <a:lstStyle/>
                    <a:p>
                      <a:pPr algn="ctr">
                        <a:spcAft>
                          <a:spcPts val="0"/>
                        </a:spcAft>
                      </a:pPr>
                      <a:r>
                        <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rPr>
                        <a:t>Médecin</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77" marR="68577" marT="0" marB="0">
                    <a:lnL>
                      <a:noFill/>
                    </a:lnL>
                    <a:lnR>
                      <a:noFill/>
                    </a:lnR>
                    <a:lnT w="28575" cap="flat" cmpd="sng" algn="ctr">
                      <a:solidFill>
                        <a:srgbClr val="000000"/>
                      </a:solidFill>
                      <a:prstDash val="solid"/>
                      <a:round/>
                      <a:headEnd type="none" w="med" len="med"/>
                      <a:tailEnd type="none" w="med" len="med"/>
                    </a:lnT>
                    <a:lnB>
                      <a:noFill/>
                    </a:lnB>
                  </a:tcPr>
                </a:tc>
                <a:tc>
                  <a:txBody>
                    <a:bodyPr/>
                    <a:lstStyle/>
                    <a:p>
                      <a:pPr algn="ctr">
                        <a:spcAft>
                          <a:spcPts val="0"/>
                        </a:spcAft>
                      </a:pPr>
                      <a:r>
                        <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rPr>
                        <a:t>Interne</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77" marR="68577" marT="0" marB="0">
                    <a:lnL>
                      <a:noFill/>
                    </a:lnL>
                    <a:lnR>
                      <a:noFill/>
                    </a:lnR>
                    <a:lnT w="28575" cap="flat" cmpd="sng" algn="ctr">
                      <a:solidFill>
                        <a:srgbClr val="000000"/>
                      </a:solidFill>
                      <a:prstDash val="solid"/>
                      <a:round/>
                      <a:headEnd type="none" w="med" len="med"/>
                      <a:tailEnd type="none" w="med" len="med"/>
                    </a:lnT>
                    <a:lnB>
                      <a:noFill/>
                    </a:lnB>
                  </a:tcPr>
                </a:tc>
                <a:tc>
                  <a:txBody>
                    <a:bodyPr/>
                    <a:lstStyle/>
                    <a:p>
                      <a:pPr algn="ctr">
                        <a:spcAft>
                          <a:spcPts val="0"/>
                        </a:spcAft>
                      </a:pPr>
                      <a:r>
                        <a:rPr lang="fr-FR" sz="2400" b="1">
                          <a:effectLst/>
                          <a:latin typeface="Times New Roman" panose="02020603050405020304" pitchFamily="18" charset="0"/>
                          <a:ea typeface="Times New Roman" panose="02020603050405020304" pitchFamily="18" charset="0"/>
                          <a:cs typeface="Times New Roman" panose="02020603050405020304" pitchFamily="18" charset="0"/>
                        </a:rPr>
                        <a:t>Infirmier</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77" marR="68577" marT="0" marB="0">
                    <a:lnL>
                      <a:noFill/>
                    </a:lnL>
                    <a:lnR>
                      <a:noFill/>
                    </a:lnR>
                    <a:lnT w="28575" cap="flat" cmpd="sng" algn="ctr">
                      <a:solidFill>
                        <a:srgbClr val="000000"/>
                      </a:solidFill>
                      <a:prstDash val="solid"/>
                      <a:round/>
                      <a:headEnd type="none" w="med" len="med"/>
                      <a:tailEnd type="none" w="med" len="med"/>
                    </a:lnT>
                    <a:lnB>
                      <a:noFill/>
                    </a:lnB>
                  </a:tcPr>
                </a:tc>
                <a:tc>
                  <a:txBody>
                    <a:bodyPr/>
                    <a:lstStyle/>
                    <a:p>
                      <a:pPr algn="ctr">
                        <a:spcAft>
                          <a:spcPts val="0"/>
                        </a:spcAft>
                      </a:pPr>
                      <a:r>
                        <a:rPr lang="fr-FR" sz="2400" b="1">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77" marR="68577" marT="0" marB="0">
                    <a:lnL>
                      <a:noFill/>
                    </a:lnL>
                    <a:lnR>
                      <a:noFill/>
                    </a:lnR>
                    <a:lnT w="28575"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81180136"/>
                  </a:ext>
                </a:extLst>
              </a:tr>
              <a:tr h="677887">
                <a:tc>
                  <a:txBody>
                    <a:bodyPr/>
                    <a:lstStyle/>
                    <a:p>
                      <a:pPr>
                        <a:lnSpc>
                          <a:spcPct val="150000"/>
                        </a:lnSpc>
                        <a:spcAft>
                          <a:spcPts val="0"/>
                        </a:spcAft>
                      </a:pPr>
                      <a:r>
                        <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rPr>
                        <a:t>Bon </a:t>
                      </a:r>
                    </a:p>
                  </a:txBody>
                  <a:tcPr marL="68577" marR="68577" marT="0" marB="0">
                    <a:lnL>
                      <a:noFill/>
                    </a:lnL>
                    <a:lnR>
                      <a:noFill/>
                    </a:lnR>
                    <a:lnT>
                      <a:noFill/>
                    </a:lnT>
                    <a:lnB>
                      <a:noFill/>
                    </a:lnB>
                  </a:tcPr>
                </a:tc>
                <a:tc>
                  <a:txBody>
                    <a:bodyPr/>
                    <a:lstStyle/>
                    <a:p>
                      <a:pPr algn="ctr">
                        <a:spcAft>
                          <a:spcPts val="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68577" marR="68577" marT="0" marB="0">
                    <a:lnL>
                      <a:noFill/>
                    </a:lnL>
                    <a:lnR>
                      <a:noFill/>
                    </a:lnR>
                    <a:lnT>
                      <a:noFill/>
                    </a:lnT>
                    <a:lnB>
                      <a:noFill/>
                    </a:lnB>
                  </a:tcPr>
                </a:tc>
                <a:tc>
                  <a:txBody>
                    <a:bodyPr/>
                    <a:lstStyle/>
                    <a:p>
                      <a:pPr algn="ctr">
                        <a:spcAft>
                          <a:spcPts val="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7,31</a:t>
                      </a:r>
                    </a:p>
                  </a:txBody>
                  <a:tcPr marL="68577" marR="68577" marT="0" marB="0">
                    <a:lnL>
                      <a:noFill/>
                    </a:lnL>
                    <a:lnR>
                      <a:noFill/>
                    </a:lnR>
                    <a:lnT>
                      <a:noFill/>
                    </a:lnT>
                    <a:lnB>
                      <a:noFill/>
                    </a:lnB>
                  </a:tcPr>
                </a:tc>
                <a:tc>
                  <a:txBody>
                    <a:bodyPr/>
                    <a:lstStyle/>
                    <a:p>
                      <a:pPr algn="ctr">
                        <a:spcAft>
                          <a:spcPts val="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68577" marR="68577" marT="0" marB="0">
                    <a:lnL>
                      <a:noFill/>
                    </a:lnL>
                    <a:lnR>
                      <a:noFill/>
                    </a:lnR>
                    <a:lnT>
                      <a:noFill/>
                    </a:lnT>
                    <a:lnB>
                      <a:noFill/>
                    </a:lnB>
                  </a:tcPr>
                </a:tc>
                <a:tc>
                  <a:txBody>
                    <a:bodyPr/>
                    <a:lstStyle/>
                    <a:p>
                      <a:pPr algn="ctr">
                        <a:spcAft>
                          <a:spcPts val="0"/>
                        </a:spcAft>
                      </a:pPr>
                      <a:r>
                        <a:rPr lang="fr-FR"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7,31</a:t>
                      </a:r>
                    </a:p>
                  </a:txBody>
                  <a:tcPr marL="68577" marR="68577" marT="0" marB="0">
                    <a:lnL>
                      <a:noFill/>
                    </a:lnL>
                    <a:lnR>
                      <a:noFill/>
                    </a:lnR>
                    <a:lnT>
                      <a:noFill/>
                    </a:lnT>
                    <a:lnB>
                      <a:noFill/>
                    </a:lnB>
                  </a:tcPr>
                </a:tc>
                <a:extLst>
                  <a:ext uri="{0D108BD9-81ED-4DB2-BD59-A6C34878D82A}">
                    <a16:rowId xmlns:a16="http://schemas.microsoft.com/office/drawing/2014/main" val="671079272"/>
                  </a:ext>
                </a:extLst>
              </a:tr>
              <a:tr h="914948">
                <a:tc>
                  <a:txBody>
                    <a:bodyPr/>
                    <a:lstStyle/>
                    <a:p>
                      <a:pPr>
                        <a:spcAft>
                          <a:spcPts val="0"/>
                        </a:spcAft>
                      </a:pPr>
                      <a:r>
                        <a:rPr lang="fr-FR" sz="2400" b="1">
                          <a:effectLst/>
                          <a:latin typeface="Times New Roman" panose="02020603050405020304" pitchFamily="18" charset="0"/>
                          <a:ea typeface="Times New Roman" panose="02020603050405020304" pitchFamily="18" charset="0"/>
                          <a:cs typeface="Times New Roman" panose="02020603050405020304" pitchFamily="18" charset="0"/>
                        </a:rPr>
                        <a:t>Moyen</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77" marR="68577" marT="0" marB="0">
                    <a:lnL>
                      <a:noFill/>
                    </a:lnL>
                    <a:lnR>
                      <a:noFill/>
                    </a:lnR>
                    <a:lnT>
                      <a:noFill/>
                    </a:lnT>
                    <a:lnB>
                      <a:noFill/>
                    </a:lnB>
                  </a:tcPr>
                </a:tc>
                <a:tc>
                  <a:txBody>
                    <a:bodyPr/>
                    <a:lstStyle/>
                    <a:p>
                      <a:pPr algn="ctr">
                        <a:spcAft>
                          <a:spcPts val="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12,19</a:t>
                      </a:r>
                    </a:p>
                  </a:txBody>
                  <a:tcPr marL="68577" marR="68577" marT="0" marB="0">
                    <a:lnL>
                      <a:noFill/>
                    </a:lnL>
                    <a:lnR>
                      <a:noFill/>
                    </a:lnR>
                    <a:lnT>
                      <a:noFill/>
                    </a:lnT>
                    <a:lnB>
                      <a:noFill/>
                    </a:lnB>
                  </a:tcPr>
                </a:tc>
                <a:tc>
                  <a:txBody>
                    <a:bodyPr/>
                    <a:lstStyle/>
                    <a:p>
                      <a:pPr algn="ctr">
                        <a:spcAft>
                          <a:spcPts val="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14,63</a:t>
                      </a:r>
                    </a:p>
                  </a:txBody>
                  <a:tcPr marL="68577" marR="68577" marT="0" marB="0">
                    <a:lnL>
                      <a:noFill/>
                    </a:lnL>
                    <a:lnR>
                      <a:noFill/>
                    </a:lnR>
                    <a:lnT>
                      <a:noFill/>
                    </a:lnT>
                    <a:lnB>
                      <a:noFill/>
                    </a:lnB>
                  </a:tcPr>
                </a:tc>
                <a:tc>
                  <a:txBody>
                    <a:bodyPr/>
                    <a:lstStyle/>
                    <a:p>
                      <a:pPr algn="ctr">
                        <a:spcAft>
                          <a:spcPts val="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19,51</a:t>
                      </a:r>
                    </a:p>
                  </a:txBody>
                  <a:tcPr marL="68577" marR="68577" marT="0" marB="0">
                    <a:lnL>
                      <a:noFill/>
                    </a:lnL>
                    <a:lnR>
                      <a:noFill/>
                    </a:lnR>
                    <a:lnT>
                      <a:noFill/>
                    </a:lnT>
                    <a:lnB>
                      <a:noFill/>
                    </a:lnB>
                  </a:tcPr>
                </a:tc>
                <a:tc>
                  <a:txBody>
                    <a:bodyPr/>
                    <a:lstStyle/>
                    <a:p>
                      <a:pPr>
                        <a:spcAft>
                          <a:spcPts val="0"/>
                        </a:spcAft>
                      </a:pPr>
                      <a:r>
                        <a:rPr lang="fr-FR" sz="2400" b="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b="0" dirty="0">
                          <a:effectLst/>
                          <a:latin typeface="Times New Roman" panose="02020603050405020304" pitchFamily="18" charset="0"/>
                          <a:ea typeface="Times New Roman" panose="02020603050405020304" pitchFamily="18" charset="0"/>
                          <a:cs typeface="Times New Roman" panose="02020603050405020304" pitchFamily="18" charset="0"/>
                        </a:rPr>
                        <a:t>46,34</a:t>
                      </a:r>
                      <a:r>
                        <a:rPr lang="fr-FR" sz="2400" b="0" baseline="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2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77" marR="68577" marT="0" marB="0">
                    <a:lnL>
                      <a:noFill/>
                    </a:lnL>
                    <a:lnR>
                      <a:noFill/>
                    </a:lnR>
                    <a:lnT>
                      <a:noFill/>
                    </a:lnT>
                    <a:lnB>
                      <a:noFill/>
                    </a:lnB>
                  </a:tcPr>
                </a:tc>
                <a:extLst>
                  <a:ext uri="{0D108BD9-81ED-4DB2-BD59-A6C34878D82A}">
                    <a16:rowId xmlns:a16="http://schemas.microsoft.com/office/drawing/2014/main" val="955438386"/>
                  </a:ext>
                </a:extLst>
              </a:tr>
              <a:tr h="517437">
                <a:tc>
                  <a:txBody>
                    <a:bodyPr/>
                    <a:lstStyle/>
                    <a:p>
                      <a:pPr>
                        <a:spcAft>
                          <a:spcPts val="0"/>
                        </a:spcAft>
                      </a:pPr>
                      <a:r>
                        <a:rPr lang="fr-FR" sz="2400" b="1">
                          <a:effectLst/>
                          <a:latin typeface="Times New Roman" panose="02020603050405020304" pitchFamily="18" charset="0"/>
                          <a:ea typeface="Times New Roman" panose="02020603050405020304" pitchFamily="18" charset="0"/>
                          <a:cs typeface="Times New Roman" panose="02020603050405020304" pitchFamily="18" charset="0"/>
                        </a:rPr>
                        <a:t>Insuffisant</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77" marR="68577" marT="0" marB="0">
                    <a:lnL>
                      <a:noFill/>
                    </a:lnL>
                    <a:lnR>
                      <a:noFill/>
                    </a:lnR>
                    <a:lnT>
                      <a:noFill/>
                    </a:lnT>
                    <a:lnB>
                      <a:noFill/>
                    </a:lnB>
                  </a:tcPr>
                </a:tc>
                <a:tc>
                  <a:txBody>
                    <a:bodyPr/>
                    <a:lstStyle/>
                    <a:p>
                      <a:pPr algn="ctr">
                        <a:spcAft>
                          <a:spcPts val="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12,19</a:t>
                      </a:r>
                    </a:p>
                  </a:txBody>
                  <a:tcPr marL="68577" marR="68577" marT="0" marB="0">
                    <a:lnL>
                      <a:noFill/>
                    </a:lnL>
                    <a:lnR>
                      <a:noFill/>
                    </a:lnR>
                    <a:lnT>
                      <a:noFill/>
                    </a:lnT>
                    <a:lnB>
                      <a:noFill/>
                    </a:lnB>
                  </a:tcPr>
                </a:tc>
                <a:tc>
                  <a:txBody>
                    <a:bodyPr/>
                    <a:lstStyle/>
                    <a:p>
                      <a:pPr algn="ctr">
                        <a:spcAft>
                          <a:spcPts val="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7,31</a:t>
                      </a:r>
                    </a:p>
                  </a:txBody>
                  <a:tcPr marL="68577" marR="68577" marT="0" marB="0">
                    <a:lnL>
                      <a:noFill/>
                    </a:lnL>
                    <a:lnR>
                      <a:noFill/>
                    </a:lnR>
                    <a:lnT>
                      <a:noFill/>
                    </a:lnT>
                    <a:lnB>
                      <a:noFill/>
                    </a:lnB>
                  </a:tcPr>
                </a:tc>
                <a:tc>
                  <a:txBody>
                    <a:bodyPr/>
                    <a:lstStyle/>
                    <a:p>
                      <a:pPr algn="ctr">
                        <a:spcAft>
                          <a:spcPts val="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26,82</a:t>
                      </a:r>
                    </a:p>
                  </a:txBody>
                  <a:tcPr marL="68577" marR="68577" marT="0" marB="0">
                    <a:lnL>
                      <a:noFill/>
                    </a:lnL>
                    <a:lnR>
                      <a:noFill/>
                    </a:lnR>
                    <a:lnT>
                      <a:noFill/>
                    </a:lnT>
                    <a:lnB>
                      <a:noFill/>
                    </a:lnB>
                  </a:tcPr>
                </a:tc>
                <a:tc>
                  <a:txBody>
                    <a:bodyPr/>
                    <a:lstStyle/>
                    <a:p>
                      <a:pPr algn="ctr">
                        <a:spcAft>
                          <a:spcPts val="0"/>
                        </a:spcAft>
                      </a:pPr>
                      <a:r>
                        <a:rPr lang="fr-FR" sz="2400" b="0" dirty="0">
                          <a:effectLst/>
                          <a:latin typeface="Times New Roman" panose="02020603050405020304" pitchFamily="18" charset="0"/>
                          <a:ea typeface="Times New Roman" panose="02020603050405020304" pitchFamily="18" charset="0"/>
                          <a:cs typeface="Times New Roman" panose="02020603050405020304" pitchFamily="18" charset="0"/>
                        </a:rPr>
                        <a:t>46,34</a:t>
                      </a:r>
                    </a:p>
                  </a:txBody>
                  <a:tcPr marL="68577" marR="68577" marT="0" marB="0">
                    <a:lnL>
                      <a:noFill/>
                    </a:lnL>
                    <a:lnR>
                      <a:noFill/>
                    </a:lnR>
                    <a:lnT>
                      <a:noFill/>
                    </a:lnT>
                    <a:lnB>
                      <a:noFill/>
                    </a:lnB>
                  </a:tcPr>
                </a:tc>
                <a:extLst>
                  <a:ext uri="{0D108BD9-81ED-4DB2-BD59-A6C34878D82A}">
                    <a16:rowId xmlns:a16="http://schemas.microsoft.com/office/drawing/2014/main" val="771255546"/>
                  </a:ext>
                </a:extLst>
              </a:tr>
              <a:tr h="609966">
                <a:tc>
                  <a:txBody>
                    <a:bodyPr/>
                    <a:lstStyle/>
                    <a:p>
                      <a:pPr>
                        <a:spcAft>
                          <a:spcPts val="0"/>
                        </a:spcAft>
                      </a:pPr>
                      <a:r>
                        <a:rPr lang="fr-FR" sz="2400" b="1">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77" marR="68577" marT="0" marB="0">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spcAft>
                          <a:spcPts val="0"/>
                        </a:spcAft>
                      </a:pPr>
                      <a:r>
                        <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rPr>
                        <a:t>24,34</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77" marR="68577" marT="0" marB="0">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spcAft>
                          <a:spcPts val="0"/>
                        </a:spcAft>
                      </a:pPr>
                      <a:r>
                        <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rPr>
                        <a:t>29,26</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77" marR="68577" marT="0" marB="0">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spcAft>
                          <a:spcPts val="0"/>
                        </a:spcAft>
                      </a:pPr>
                      <a:r>
                        <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rPr>
                        <a:t>46,33</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77" marR="68577" marT="0" marB="0">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spcAft>
                          <a:spcPts val="0"/>
                        </a:spcAft>
                      </a:pPr>
                      <a:r>
                        <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rPr>
                        <a:t>100</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77" marR="68577" marT="0" marB="0">
                    <a:lnL>
                      <a:noFill/>
                    </a:lnL>
                    <a:lnR>
                      <a:noFill/>
                    </a:lnR>
                    <a:lnT>
                      <a:noFill/>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5534795"/>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02B0B5-171E-4550-BF30-7E17B9165C4A}"/>
              </a:ext>
            </a:extLst>
          </p:cNvPr>
          <p:cNvSpPr>
            <a:spLocks noGrp="1"/>
          </p:cNvSpPr>
          <p:nvPr>
            <p:ph type="title"/>
          </p:nvPr>
        </p:nvSpPr>
        <p:spPr>
          <a:xfrm>
            <a:off x="1981200" y="0"/>
            <a:ext cx="8229600" cy="1143000"/>
          </a:xfrm>
          <a:solidFill>
            <a:schemeClr val="bg1">
              <a:lumMod val="75000"/>
            </a:schemeClr>
          </a:solidFill>
          <a:scene3d>
            <a:camera prst="orthographicFront"/>
            <a:lightRig rig="threePt" dir="t"/>
          </a:scene3d>
          <a:sp3d>
            <a:bevelT prst="angle"/>
          </a:sp3d>
        </p:spPr>
        <p:txBody>
          <a:bodyPr rtlCol="0">
            <a:normAutofit/>
          </a:bodyPr>
          <a:lstStyle/>
          <a:p>
            <a:pPr algn="ctr">
              <a:defRPr/>
            </a:pPr>
            <a:r>
              <a:rPr lang="fr-FR" sz="5000" b="1" dirty="0">
                <a:latin typeface="Times New Roman" panose="02020603050405020304" pitchFamily="18" charset="0"/>
                <a:cs typeface="Times New Roman" panose="02020603050405020304" pitchFamily="18" charset="0"/>
              </a:rPr>
              <a:t>RESULTATS 11/12</a:t>
            </a:r>
          </a:p>
        </p:txBody>
      </p:sp>
      <p:sp>
        <p:nvSpPr>
          <p:cNvPr id="3" name="Espace réservé du contenu 2">
            <a:extLst>
              <a:ext uri="{FF2B5EF4-FFF2-40B4-BE49-F238E27FC236}">
                <a16:creationId xmlns:a16="http://schemas.microsoft.com/office/drawing/2014/main" id="{760D7AB4-2B81-422B-9E25-D2AA047B717F}"/>
              </a:ext>
            </a:extLst>
          </p:cNvPr>
          <p:cNvSpPr>
            <a:spLocks noGrp="1"/>
          </p:cNvSpPr>
          <p:nvPr>
            <p:ph idx="1"/>
          </p:nvPr>
        </p:nvSpPr>
        <p:spPr>
          <a:xfrm>
            <a:off x="0" y="1535502"/>
            <a:ext cx="12192000" cy="5322498"/>
          </a:xfrm>
        </p:spPr>
        <p:txBody>
          <a:bodyPr rtlCol="0">
            <a:normAutofit/>
          </a:bodyPr>
          <a:lstStyle/>
          <a:p>
            <a:pPr algn="just">
              <a:buFont typeface="Wingdings" panose="05000000000000000000" pitchFamily="2" charset="2"/>
              <a:buChar char="Ø"/>
              <a:defRPr/>
            </a:pPr>
            <a:r>
              <a:rPr lang="fr-FR" sz="2400" b="1" dirty="0">
                <a:latin typeface="Times New Roman" panose="02020603050405020304" pitchFamily="18" charset="0"/>
                <a:cs typeface="Times New Roman" panose="02020603050405020304" pitchFamily="18" charset="0"/>
              </a:rPr>
              <a:t>Tableau 3 : </a:t>
            </a:r>
            <a:r>
              <a:rPr lang="fr-FR" b="1" dirty="0">
                <a:cs typeface="Times New Roman" panose="02020603050405020304" pitchFamily="18" charset="0"/>
              </a:rPr>
              <a:t>Connaissances sur les modalités de vérifications et de contrôles pré transfusionnels</a:t>
            </a:r>
          </a:p>
          <a:p>
            <a:pPr marL="0" indent="0" algn="just">
              <a:buNone/>
              <a:defRPr/>
            </a:pPr>
            <a:endParaRPr lang="fr-FR" b="1" dirty="0">
              <a:latin typeface="Times New Roman" panose="02020603050405020304" pitchFamily="18" charset="0"/>
              <a:cs typeface="Times New Roman" panose="02020603050405020304" pitchFamily="18" charset="0"/>
            </a:endParaRPr>
          </a:p>
          <a:p>
            <a:pPr marL="0" indent="0" algn="just">
              <a:buNone/>
              <a:defRPr/>
            </a:pPr>
            <a:endParaRPr lang="fr-FR" dirty="0">
              <a:latin typeface="Times New Roman" panose="02020603050405020304" pitchFamily="18" charset="0"/>
              <a:cs typeface="Times New Roman" panose="02020603050405020304" pitchFamily="18" charset="0"/>
            </a:endParaRPr>
          </a:p>
          <a:p>
            <a:pPr>
              <a:defRPr/>
            </a:pPr>
            <a:endParaRPr lang="fr-FR" dirty="0"/>
          </a:p>
        </p:txBody>
      </p:sp>
      <p:sp>
        <p:nvSpPr>
          <p:cNvPr id="4" name="Espace réservé du numéro de diapositive 3">
            <a:extLst>
              <a:ext uri="{FF2B5EF4-FFF2-40B4-BE49-F238E27FC236}">
                <a16:creationId xmlns:a16="http://schemas.microsoft.com/office/drawing/2014/main" id="{215A285A-FD34-4695-AE7C-516C5254AB72}"/>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3A3216F9-5B2F-4169-AC80-563DF400B80C}" type="slidenum">
              <a:rPr lang="fr-FR" altLang="fr-FR">
                <a:solidFill>
                  <a:srgbClr val="898989"/>
                </a:solidFill>
              </a:rPr>
              <a:pPr/>
              <a:t>16</a:t>
            </a:fld>
            <a:endParaRPr lang="fr-FR" altLang="fr-FR">
              <a:solidFill>
                <a:srgbClr val="898989"/>
              </a:solidFill>
            </a:endParaRPr>
          </a:p>
        </p:txBody>
      </p:sp>
      <p:graphicFrame>
        <p:nvGraphicFramePr>
          <p:cNvPr id="6" name="Tableau 5">
            <a:extLst>
              <a:ext uri="{FF2B5EF4-FFF2-40B4-BE49-F238E27FC236}">
                <a16:creationId xmlns:a16="http://schemas.microsoft.com/office/drawing/2014/main" id="{D564F102-F721-460C-AFEC-24F62F2E618D}"/>
              </a:ext>
            </a:extLst>
          </p:cNvPr>
          <p:cNvGraphicFramePr>
            <a:graphicFrameLocks noGrp="1"/>
          </p:cNvGraphicFramePr>
          <p:nvPr>
            <p:extLst>
              <p:ext uri="{D42A27DB-BD31-4B8C-83A1-F6EECF244321}">
                <p14:modId xmlns:p14="http://schemas.microsoft.com/office/powerpoint/2010/main" val="3339488162"/>
              </p:ext>
            </p:extLst>
          </p:nvPr>
        </p:nvGraphicFramePr>
        <p:xfrm>
          <a:off x="1524001" y="2381250"/>
          <a:ext cx="9144001" cy="3669977"/>
        </p:xfrm>
        <a:graphic>
          <a:graphicData uri="http://schemas.openxmlformats.org/drawingml/2006/table">
            <a:tbl>
              <a:tblPr firstRow="1" firstCol="1" bandRow="1"/>
              <a:tblGrid>
                <a:gridCol w="2123728">
                  <a:extLst>
                    <a:ext uri="{9D8B030D-6E8A-4147-A177-3AD203B41FA5}">
                      <a16:colId xmlns:a16="http://schemas.microsoft.com/office/drawing/2014/main" val="1174974022"/>
                    </a:ext>
                  </a:extLst>
                </a:gridCol>
                <a:gridCol w="1584976">
                  <a:extLst>
                    <a:ext uri="{9D8B030D-6E8A-4147-A177-3AD203B41FA5}">
                      <a16:colId xmlns:a16="http://schemas.microsoft.com/office/drawing/2014/main" val="317682596"/>
                    </a:ext>
                  </a:extLst>
                </a:gridCol>
                <a:gridCol w="2015424">
                  <a:extLst>
                    <a:ext uri="{9D8B030D-6E8A-4147-A177-3AD203B41FA5}">
                      <a16:colId xmlns:a16="http://schemas.microsoft.com/office/drawing/2014/main" val="2721746676"/>
                    </a:ext>
                  </a:extLst>
                </a:gridCol>
                <a:gridCol w="2016224">
                  <a:extLst>
                    <a:ext uri="{9D8B030D-6E8A-4147-A177-3AD203B41FA5}">
                      <a16:colId xmlns:a16="http://schemas.microsoft.com/office/drawing/2014/main" val="1841141427"/>
                    </a:ext>
                  </a:extLst>
                </a:gridCol>
                <a:gridCol w="1403649">
                  <a:extLst>
                    <a:ext uri="{9D8B030D-6E8A-4147-A177-3AD203B41FA5}">
                      <a16:colId xmlns:a16="http://schemas.microsoft.com/office/drawing/2014/main" val="3573097486"/>
                    </a:ext>
                  </a:extLst>
                </a:gridCol>
              </a:tblGrid>
              <a:tr h="498591">
                <a:tc rowSpan="2">
                  <a:txBody>
                    <a:bodyPr/>
                    <a:lstStyle/>
                    <a:p>
                      <a:pPr>
                        <a:spcAft>
                          <a:spcPts val="0"/>
                        </a:spcAft>
                      </a:pPr>
                      <a:r>
                        <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rPr>
                        <a:t>Niveau de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rPr>
                        <a:t>Connaissance</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rPr>
                        <a:t>Qualification de l’agent de santé(%)</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spcAft>
                          <a:spcPts val="0"/>
                        </a:spcAft>
                      </a:pPr>
                      <a:r>
                        <a:rPr lang="fr-FR" sz="24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a:noFill/>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6218638"/>
                  </a:ext>
                </a:extLst>
              </a:tr>
              <a:tr h="1013124">
                <a:tc vMerge="1">
                  <a:txBody>
                    <a:bodyPr/>
                    <a:lstStyle/>
                    <a:p>
                      <a:endParaRPr lang="fr-FR"/>
                    </a:p>
                  </a:txBody>
                  <a:tcPr/>
                </a:tc>
                <a:tc>
                  <a:txBody>
                    <a:bodyPr/>
                    <a:lstStyle/>
                    <a:p>
                      <a:pPr algn="ctr">
                        <a:spcAft>
                          <a:spcPts val="0"/>
                        </a:spcAft>
                      </a:pPr>
                      <a:r>
                        <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rPr>
                        <a:t>Médecin</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rPr>
                        <a:t>Interne</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rPr>
                        <a:t>Infirmier</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400" b="1">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746592"/>
                  </a:ext>
                </a:extLst>
              </a:tr>
              <a:tr h="616483">
                <a:tc>
                  <a:txBody>
                    <a:bodyPr/>
                    <a:lstStyle/>
                    <a:p>
                      <a:pPr>
                        <a:lnSpc>
                          <a:spcPct val="150000"/>
                        </a:lnSpc>
                        <a:spcAft>
                          <a:spcPts val="0"/>
                        </a:spcAft>
                      </a:pPr>
                      <a:r>
                        <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rPr>
                        <a:t>Bon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4,87</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4,87</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7,31</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7,08</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490545827"/>
                  </a:ext>
                </a:extLst>
              </a:tr>
              <a:tr h="652966">
                <a:tc>
                  <a:txBody>
                    <a:bodyPr/>
                    <a:lstStyle/>
                    <a:p>
                      <a:pPr>
                        <a:spcAft>
                          <a:spcPts val="0"/>
                        </a:spcAft>
                      </a:pPr>
                      <a:r>
                        <a:rPr lang="fr-FR" sz="2400" b="1">
                          <a:effectLst/>
                          <a:latin typeface="Times New Roman" panose="02020603050405020304" pitchFamily="18" charset="0"/>
                          <a:ea typeface="Times New Roman" panose="02020603050405020304" pitchFamily="18" charset="0"/>
                          <a:cs typeface="Times New Roman" panose="02020603050405020304" pitchFamily="18" charset="0"/>
                        </a:rPr>
                        <a:t>Moyen</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ctr">
                        <a:spcAft>
                          <a:spcPts val="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7,08</a:t>
                      </a:r>
                    </a:p>
                  </a:txBody>
                  <a:tcPr marL="68580" marR="68580" marT="0" marB="0">
                    <a:lnL>
                      <a:noFill/>
                    </a:lnL>
                    <a:lnR>
                      <a:noFill/>
                    </a:lnR>
                    <a:lnT>
                      <a:noFill/>
                    </a:lnT>
                    <a:lnB>
                      <a:noFill/>
                    </a:lnB>
                  </a:tcPr>
                </a:tc>
                <a:tc>
                  <a:txBody>
                    <a:bodyPr/>
                    <a:lstStyle/>
                    <a:p>
                      <a:pPr algn="ctr">
                        <a:spcAft>
                          <a:spcPts val="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24,34</a:t>
                      </a:r>
                    </a:p>
                  </a:txBody>
                  <a:tcPr marL="68580" marR="68580" marT="0" marB="0">
                    <a:lnL>
                      <a:noFill/>
                    </a:lnL>
                    <a:lnR>
                      <a:noFill/>
                    </a:lnR>
                    <a:lnT>
                      <a:noFill/>
                    </a:lnT>
                    <a:lnB>
                      <a:noFill/>
                    </a:lnB>
                  </a:tcPr>
                </a:tc>
                <a:tc>
                  <a:txBody>
                    <a:bodyPr/>
                    <a:lstStyle/>
                    <a:p>
                      <a:pPr algn="ctr">
                        <a:spcAft>
                          <a:spcPts val="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29,26</a:t>
                      </a:r>
                    </a:p>
                  </a:txBody>
                  <a:tcPr marL="68580" marR="68580" marT="0" marB="0">
                    <a:lnL>
                      <a:noFill/>
                    </a:lnL>
                    <a:lnR>
                      <a:noFill/>
                    </a:lnR>
                    <a:lnT>
                      <a:noFill/>
                    </a:lnT>
                    <a:lnB>
                      <a:noFill/>
                    </a:lnB>
                  </a:tcPr>
                </a:tc>
                <a:tc>
                  <a:txBody>
                    <a:bodyPr/>
                    <a:lstStyle/>
                    <a:p>
                      <a:pPr>
                        <a:spcAft>
                          <a:spcPts val="0"/>
                        </a:spcAft>
                      </a:pPr>
                      <a:r>
                        <a:rPr lang="fr-FR"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70,72</a:t>
                      </a:r>
                      <a:endParaRPr lang="fr-FR" sz="2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482655182"/>
                  </a:ext>
                </a:extLst>
              </a:tr>
              <a:tr h="523053">
                <a:tc>
                  <a:txBody>
                    <a:bodyPr/>
                    <a:lstStyle/>
                    <a:p>
                      <a:pPr>
                        <a:spcAft>
                          <a:spcPts val="0"/>
                        </a:spcAft>
                      </a:pPr>
                      <a:r>
                        <a:rPr lang="fr-FR" sz="2400" b="1">
                          <a:effectLst/>
                          <a:latin typeface="Times New Roman" panose="02020603050405020304" pitchFamily="18" charset="0"/>
                          <a:ea typeface="Times New Roman" panose="02020603050405020304" pitchFamily="18" charset="0"/>
                          <a:cs typeface="Times New Roman" panose="02020603050405020304" pitchFamily="18" charset="0"/>
                        </a:rPr>
                        <a:t>Insuffisant</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ctr">
                        <a:spcAft>
                          <a:spcPts val="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2,43</a:t>
                      </a:r>
                    </a:p>
                  </a:txBody>
                  <a:tcPr marL="68580" marR="68580" marT="0" marB="0">
                    <a:lnL>
                      <a:noFill/>
                    </a:lnL>
                    <a:lnR>
                      <a:noFill/>
                    </a:lnR>
                    <a:lnT>
                      <a:noFill/>
                    </a:lnT>
                    <a:lnB>
                      <a:noFill/>
                    </a:lnB>
                  </a:tcPr>
                </a:tc>
                <a:tc>
                  <a:txBody>
                    <a:bodyPr/>
                    <a:lstStyle/>
                    <a:p>
                      <a:pPr algn="ctr">
                        <a:spcAft>
                          <a:spcPts val="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68580" marR="68580" marT="0" marB="0">
                    <a:lnL>
                      <a:noFill/>
                    </a:lnL>
                    <a:lnR>
                      <a:noFill/>
                    </a:lnR>
                    <a:lnT>
                      <a:noFill/>
                    </a:lnT>
                    <a:lnB>
                      <a:noFill/>
                    </a:lnB>
                  </a:tcPr>
                </a:tc>
                <a:tc>
                  <a:txBody>
                    <a:bodyPr/>
                    <a:lstStyle/>
                    <a:p>
                      <a:pPr algn="ctr">
                        <a:spcAft>
                          <a:spcPts val="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09,79</a:t>
                      </a:r>
                    </a:p>
                  </a:txBody>
                  <a:tcPr marL="68580" marR="68580" marT="0" marB="0">
                    <a:lnL>
                      <a:noFill/>
                    </a:lnL>
                    <a:lnR>
                      <a:noFill/>
                    </a:lnR>
                    <a:lnT>
                      <a:noFill/>
                    </a:lnT>
                    <a:lnB>
                      <a:noFill/>
                    </a:lnB>
                  </a:tcPr>
                </a:tc>
                <a:tc>
                  <a:txBody>
                    <a:bodyPr/>
                    <a:lstStyle/>
                    <a:p>
                      <a:pPr algn="ctr">
                        <a:spcAft>
                          <a:spcPts val="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12,19</a:t>
                      </a:r>
                    </a:p>
                  </a:txBody>
                  <a:tcPr marL="68580" marR="68580" marT="0" marB="0">
                    <a:lnL>
                      <a:noFill/>
                    </a:lnL>
                    <a:lnR>
                      <a:noFill/>
                    </a:lnR>
                    <a:lnT>
                      <a:noFill/>
                    </a:lnT>
                    <a:lnB>
                      <a:noFill/>
                    </a:lnB>
                  </a:tcPr>
                </a:tc>
                <a:extLst>
                  <a:ext uri="{0D108BD9-81ED-4DB2-BD59-A6C34878D82A}">
                    <a16:rowId xmlns:a16="http://schemas.microsoft.com/office/drawing/2014/main" val="3009612850"/>
                  </a:ext>
                </a:extLst>
              </a:tr>
              <a:tr h="0">
                <a:tc>
                  <a:txBody>
                    <a:bodyPr/>
                    <a:lstStyle/>
                    <a:p>
                      <a:pPr>
                        <a:spcAft>
                          <a:spcPts val="0"/>
                        </a:spcAft>
                      </a:pPr>
                      <a:r>
                        <a:rPr lang="fr-FR" sz="2400" b="1">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spcAft>
                          <a:spcPts val="0"/>
                        </a:spcAft>
                      </a:pPr>
                      <a:r>
                        <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rPr>
                        <a:t>24,34</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spcAft>
                          <a:spcPts val="0"/>
                        </a:spcAft>
                      </a:pPr>
                      <a:r>
                        <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rPr>
                        <a:t>29,26</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spcAft>
                          <a:spcPts val="0"/>
                        </a:spcAft>
                      </a:pPr>
                      <a:r>
                        <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rPr>
                        <a:t>46,33</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38100" cap="flat" cmpd="sng" algn="ctr">
                      <a:solidFill>
                        <a:srgbClr val="000000"/>
                      </a:solidFill>
                      <a:prstDash val="solid"/>
                      <a:round/>
                      <a:headEnd type="none" w="med" len="med"/>
                      <a:tailEnd type="none" w="med" len="med"/>
                    </a:lnB>
                  </a:tcPr>
                </a:tc>
                <a:tc>
                  <a:txBody>
                    <a:bodyPr/>
                    <a:lstStyle/>
                    <a:p>
                      <a:pPr algn="ctr">
                        <a:spcAft>
                          <a:spcPts val="0"/>
                        </a:spcAft>
                      </a:pPr>
                      <a:r>
                        <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rPr>
                        <a:t>100</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3470057"/>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768C78-0A4F-4BB8-BF08-CB020C6BC11F}"/>
              </a:ext>
            </a:extLst>
          </p:cNvPr>
          <p:cNvSpPr>
            <a:spLocks noGrp="1"/>
          </p:cNvSpPr>
          <p:nvPr>
            <p:ph type="title"/>
          </p:nvPr>
        </p:nvSpPr>
        <p:spPr>
          <a:xfrm>
            <a:off x="1964854" y="0"/>
            <a:ext cx="8229600" cy="1143000"/>
          </a:xfrm>
          <a:solidFill>
            <a:schemeClr val="bg1">
              <a:lumMod val="75000"/>
            </a:schemeClr>
          </a:solidFill>
          <a:scene3d>
            <a:camera prst="orthographicFront"/>
            <a:lightRig rig="threePt" dir="t"/>
          </a:scene3d>
          <a:sp3d>
            <a:bevelT prst="angle"/>
          </a:sp3d>
        </p:spPr>
        <p:txBody>
          <a:bodyPr rtlCol="0">
            <a:normAutofit/>
          </a:bodyPr>
          <a:lstStyle/>
          <a:p>
            <a:pPr algn="ctr">
              <a:defRPr/>
            </a:pPr>
            <a:r>
              <a:rPr lang="fr-FR" sz="5000" b="1" dirty="0">
                <a:latin typeface="Times New Roman" panose="02020603050405020304" pitchFamily="18" charset="0"/>
                <a:cs typeface="Times New Roman" panose="02020603050405020304" pitchFamily="18" charset="0"/>
              </a:rPr>
              <a:t>RESULTATS  12/12</a:t>
            </a:r>
          </a:p>
        </p:txBody>
      </p:sp>
      <p:sp>
        <p:nvSpPr>
          <p:cNvPr id="73733" name="Espace réservé du contenu 2">
            <a:extLst>
              <a:ext uri="{FF2B5EF4-FFF2-40B4-BE49-F238E27FC236}">
                <a16:creationId xmlns:a16="http://schemas.microsoft.com/office/drawing/2014/main" id="{73E99BD3-7857-4CE4-A66F-A37A4DF099FB}"/>
              </a:ext>
            </a:extLst>
          </p:cNvPr>
          <p:cNvSpPr>
            <a:spLocks noGrp="1"/>
          </p:cNvSpPr>
          <p:nvPr>
            <p:ph idx="1"/>
          </p:nvPr>
        </p:nvSpPr>
        <p:spPr>
          <a:xfrm>
            <a:off x="0" y="1500995"/>
            <a:ext cx="12192000" cy="5220479"/>
          </a:xfrm>
        </p:spPr>
        <p:txBody>
          <a:bodyPr/>
          <a:lstStyle/>
          <a:p>
            <a:pPr eaLnBrk="1" hangingPunct="1">
              <a:buFont typeface="Wingdings" panose="05000000000000000000" pitchFamily="2" charset="2"/>
              <a:buChar char="Ø"/>
            </a:pPr>
            <a:r>
              <a:rPr lang="fr-FR" altLang="fr-FR" sz="2400" b="1" dirty="0">
                <a:latin typeface="Times New Roman" panose="02020603050405020304" pitchFamily="18" charset="0"/>
                <a:cs typeface="Times New Roman" panose="02020603050405020304" pitchFamily="18" charset="0"/>
              </a:rPr>
              <a:t>Tableau 4 : Connaissances sur l’administration et la surveillance de la transfusion</a:t>
            </a:r>
            <a:endParaRPr lang="fr-FR" altLang="fr-FR" sz="2400" dirty="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Ø"/>
            </a:pPr>
            <a:endParaRPr lang="fr-FR" altLang="fr-FR" dirty="0"/>
          </a:p>
        </p:txBody>
      </p:sp>
      <p:sp>
        <p:nvSpPr>
          <p:cNvPr id="4" name="Espace réservé du numéro de diapositive 3">
            <a:extLst>
              <a:ext uri="{FF2B5EF4-FFF2-40B4-BE49-F238E27FC236}">
                <a16:creationId xmlns:a16="http://schemas.microsoft.com/office/drawing/2014/main" id="{03DB5B9E-3BC7-429E-BB5A-695383EBDD60}"/>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0B75F2B5-B5E3-467A-9DF6-2A113D0BB6E6}" type="slidenum">
              <a:rPr lang="fr-FR" altLang="fr-FR">
                <a:solidFill>
                  <a:srgbClr val="898989"/>
                </a:solidFill>
              </a:rPr>
              <a:pPr/>
              <a:t>17</a:t>
            </a:fld>
            <a:endParaRPr lang="fr-FR" altLang="fr-FR">
              <a:solidFill>
                <a:srgbClr val="898989"/>
              </a:solidFill>
            </a:endParaRPr>
          </a:p>
        </p:txBody>
      </p:sp>
      <p:graphicFrame>
        <p:nvGraphicFramePr>
          <p:cNvPr id="5" name="Tableau 4">
            <a:extLst>
              <a:ext uri="{FF2B5EF4-FFF2-40B4-BE49-F238E27FC236}">
                <a16:creationId xmlns:a16="http://schemas.microsoft.com/office/drawing/2014/main" id="{70BC4631-66AE-4E4A-B478-DFED11328C3D}"/>
              </a:ext>
            </a:extLst>
          </p:cNvPr>
          <p:cNvGraphicFramePr>
            <a:graphicFrameLocks noGrp="1"/>
          </p:cNvGraphicFramePr>
          <p:nvPr>
            <p:extLst>
              <p:ext uri="{D42A27DB-BD31-4B8C-83A1-F6EECF244321}">
                <p14:modId xmlns:p14="http://schemas.microsoft.com/office/powerpoint/2010/main" val="3636393611"/>
              </p:ext>
            </p:extLst>
          </p:nvPr>
        </p:nvGraphicFramePr>
        <p:xfrm>
          <a:off x="1558926" y="2133600"/>
          <a:ext cx="9109075" cy="4287838"/>
        </p:xfrm>
        <a:graphic>
          <a:graphicData uri="http://schemas.openxmlformats.org/drawingml/2006/table">
            <a:tbl>
              <a:tblPr firstRow="1" firstCol="1" bandRow="1"/>
              <a:tblGrid>
                <a:gridCol w="2231539">
                  <a:extLst>
                    <a:ext uri="{9D8B030D-6E8A-4147-A177-3AD203B41FA5}">
                      <a16:colId xmlns:a16="http://schemas.microsoft.com/office/drawing/2014/main" val="3294306847"/>
                    </a:ext>
                  </a:extLst>
                </a:gridCol>
                <a:gridCol w="1609636">
                  <a:extLst>
                    <a:ext uri="{9D8B030D-6E8A-4147-A177-3AD203B41FA5}">
                      <a16:colId xmlns:a16="http://schemas.microsoft.com/office/drawing/2014/main" val="62306104"/>
                    </a:ext>
                  </a:extLst>
                </a:gridCol>
                <a:gridCol w="2064053">
                  <a:extLst>
                    <a:ext uri="{9D8B030D-6E8A-4147-A177-3AD203B41FA5}">
                      <a16:colId xmlns:a16="http://schemas.microsoft.com/office/drawing/2014/main" val="1754330190"/>
                    </a:ext>
                  </a:extLst>
                </a:gridCol>
                <a:gridCol w="1728192">
                  <a:extLst>
                    <a:ext uri="{9D8B030D-6E8A-4147-A177-3AD203B41FA5}">
                      <a16:colId xmlns:a16="http://schemas.microsoft.com/office/drawing/2014/main" val="1803025325"/>
                    </a:ext>
                  </a:extLst>
                </a:gridCol>
                <a:gridCol w="1475655">
                  <a:extLst>
                    <a:ext uri="{9D8B030D-6E8A-4147-A177-3AD203B41FA5}">
                      <a16:colId xmlns:a16="http://schemas.microsoft.com/office/drawing/2014/main" val="327317727"/>
                    </a:ext>
                  </a:extLst>
                </a:gridCol>
              </a:tblGrid>
              <a:tr h="619470">
                <a:tc rowSpan="2">
                  <a:txBody>
                    <a:bodyPr/>
                    <a:lstStyle/>
                    <a:p>
                      <a:pPr>
                        <a:lnSpc>
                          <a:spcPct val="150000"/>
                        </a:lnSpc>
                        <a:spcAft>
                          <a:spcPts val="0"/>
                        </a:spcAft>
                      </a:pPr>
                      <a:r>
                        <a:rPr lang="fr-FR" sz="2400" b="1" dirty="0">
                          <a:effectLst/>
                          <a:latin typeface="Times New Roman" panose="02020603050405020304" pitchFamily="18" charset="0"/>
                          <a:ea typeface="Times New Roman" panose="02020603050405020304" pitchFamily="18" charset="0"/>
                        </a:rPr>
                        <a:t> </a:t>
                      </a:r>
                      <a:endParaRPr lang="fr-FR" sz="2400" dirty="0">
                        <a:effectLst/>
                        <a:latin typeface="Times New Roman" panose="02020603050405020304" pitchFamily="18" charset="0"/>
                        <a:ea typeface="Times New Roman" panose="02020603050405020304" pitchFamily="18" charset="0"/>
                      </a:endParaRPr>
                    </a:p>
                    <a:p>
                      <a:pPr>
                        <a:lnSpc>
                          <a:spcPct val="150000"/>
                        </a:lnSpc>
                        <a:spcAft>
                          <a:spcPts val="0"/>
                        </a:spcAft>
                      </a:pPr>
                      <a:r>
                        <a:rPr lang="fr-FR" sz="2400" b="1" dirty="0">
                          <a:effectLst/>
                          <a:latin typeface="Times New Roman" panose="02020603050405020304" pitchFamily="18" charset="0"/>
                          <a:ea typeface="Times New Roman" panose="02020603050405020304" pitchFamily="18" charset="0"/>
                        </a:rPr>
                        <a:t>Niveau de connaissance</a:t>
                      </a:r>
                      <a:endParaRPr lang="fr-FR" sz="2400" dirty="0">
                        <a:effectLst/>
                        <a:latin typeface="Times New Roman" panose="02020603050405020304" pitchFamily="18" charset="0"/>
                        <a:ea typeface="Times New Roman" panose="02020603050405020304" pitchFamily="18" charset="0"/>
                      </a:endParaRPr>
                    </a:p>
                  </a:txBody>
                  <a:tcPr marL="68589" marR="68589"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gridSpan="3">
                  <a:txBody>
                    <a:bodyPr/>
                    <a:lstStyle/>
                    <a:p>
                      <a:pPr>
                        <a:lnSpc>
                          <a:spcPct val="150000"/>
                        </a:lnSpc>
                        <a:spcAft>
                          <a:spcPts val="0"/>
                        </a:spcAft>
                      </a:pPr>
                      <a:r>
                        <a:rPr lang="fr-FR" sz="2400" b="1" dirty="0">
                          <a:effectLst/>
                          <a:latin typeface="Times New Roman" panose="02020603050405020304" pitchFamily="18" charset="0"/>
                          <a:ea typeface="Times New Roman" panose="02020603050405020304" pitchFamily="18" charset="0"/>
                        </a:rPr>
                        <a:t>Qualification de l’agent de santé (%)</a:t>
                      </a:r>
                      <a:endParaRPr lang="fr-FR" sz="2400" dirty="0">
                        <a:effectLst/>
                        <a:latin typeface="Times New Roman" panose="02020603050405020304" pitchFamily="18" charset="0"/>
                        <a:ea typeface="Times New Roman" panose="02020603050405020304" pitchFamily="18" charset="0"/>
                      </a:endParaRPr>
                    </a:p>
                  </a:txBody>
                  <a:tcPr marL="68589" marR="68589" marT="0" marB="0">
                    <a:lnL>
                      <a:noFill/>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nSpc>
                          <a:spcPct val="150000"/>
                        </a:lnSpc>
                        <a:spcAft>
                          <a:spcPts val="0"/>
                        </a:spcAft>
                      </a:pPr>
                      <a:r>
                        <a:rPr lang="fr-FR" sz="2400" b="1">
                          <a:effectLst/>
                          <a:latin typeface="Times New Roman" panose="02020603050405020304" pitchFamily="18" charset="0"/>
                          <a:ea typeface="Times New Roman" panose="02020603050405020304" pitchFamily="18" charset="0"/>
                        </a:rPr>
                        <a:t> </a:t>
                      </a:r>
                      <a:endParaRPr lang="fr-FR" sz="2400">
                        <a:effectLst/>
                        <a:latin typeface="Times New Roman" panose="02020603050405020304" pitchFamily="18" charset="0"/>
                        <a:ea typeface="Times New Roman" panose="02020603050405020304" pitchFamily="18" charset="0"/>
                      </a:endParaRPr>
                    </a:p>
                  </a:txBody>
                  <a:tcPr marL="68589" marR="68589" marT="0" marB="0">
                    <a:lnL>
                      <a:noFill/>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3860914"/>
                  </a:ext>
                </a:extLst>
              </a:tr>
              <a:tr h="1107852">
                <a:tc vMerge="1">
                  <a:txBody>
                    <a:bodyPr/>
                    <a:lstStyle/>
                    <a:p>
                      <a:endParaRPr lang="fr-FR"/>
                    </a:p>
                  </a:txBody>
                  <a:tcPr/>
                </a:tc>
                <a:tc>
                  <a:txBody>
                    <a:bodyPr/>
                    <a:lstStyle/>
                    <a:p>
                      <a:pPr>
                        <a:lnSpc>
                          <a:spcPct val="150000"/>
                        </a:lnSpc>
                        <a:spcAft>
                          <a:spcPts val="0"/>
                        </a:spcAft>
                      </a:pPr>
                      <a:r>
                        <a:rPr lang="fr-FR" sz="2400" b="1" dirty="0">
                          <a:effectLst/>
                          <a:latin typeface="Times New Roman" panose="02020603050405020304" pitchFamily="18" charset="0"/>
                          <a:ea typeface="Times New Roman" panose="02020603050405020304" pitchFamily="18" charset="0"/>
                        </a:rPr>
                        <a:t>Médecin</a:t>
                      </a:r>
                      <a:endParaRPr lang="fr-FR" sz="2400" dirty="0">
                        <a:effectLst/>
                        <a:latin typeface="Times New Roman" panose="02020603050405020304" pitchFamily="18" charset="0"/>
                        <a:ea typeface="Times New Roman" panose="02020603050405020304" pitchFamily="18" charset="0"/>
                      </a:endParaRPr>
                    </a:p>
                  </a:txBody>
                  <a:tcPr marL="68589" marR="68589" marT="0" marB="0">
                    <a:lnL>
                      <a:noFill/>
                    </a:lnL>
                    <a:lnR>
                      <a:noFill/>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r-FR" sz="2400" b="1" dirty="0">
                          <a:effectLst/>
                          <a:latin typeface="Times New Roman" panose="02020603050405020304" pitchFamily="18" charset="0"/>
                          <a:ea typeface="Times New Roman" panose="02020603050405020304" pitchFamily="18" charset="0"/>
                        </a:rPr>
                        <a:t>Interne</a:t>
                      </a:r>
                      <a:endParaRPr lang="fr-FR" sz="2400" dirty="0">
                        <a:effectLst/>
                        <a:latin typeface="Times New Roman" panose="02020603050405020304" pitchFamily="18" charset="0"/>
                        <a:ea typeface="Times New Roman" panose="02020603050405020304" pitchFamily="18" charset="0"/>
                      </a:endParaRPr>
                    </a:p>
                  </a:txBody>
                  <a:tcPr marL="68589" marR="68589" marT="0" marB="0">
                    <a:lnL>
                      <a:noFill/>
                    </a:lnL>
                    <a:lnR>
                      <a:noFill/>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r-FR" sz="2400" b="1" dirty="0">
                          <a:effectLst/>
                          <a:latin typeface="Times New Roman" panose="02020603050405020304" pitchFamily="18" charset="0"/>
                          <a:ea typeface="Times New Roman" panose="02020603050405020304" pitchFamily="18" charset="0"/>
                        </a:rPr>
                        <a:t>Infirmier</a:t>
                      </a:r>
                      <a:endParaRPr lang="fr-FR" sz="2400" dirty="0">
                        <a:effectLst/>
                        <a:latin typeface="Times New Roman" panose="02020603050405020304" pitchFamily="18" charset="0"/>
                        <a:ea typeface="Times New Roman" panose="02020603050405020304" pitchFamily="18" charset="0"/>
                      </a:endParaRPr>
                    </a:p>
                  </a:txBody>
                  <a:tcPr marL="68589" marR="68589" marT="0" marB="0">
                    <a:lnL>
                      <a:noFill/>
                    </a:lnL>
                    <a:lnR>
                      <a:noFill/>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r-FR" sz="2400" b="1" dirty="0">
                          <a:effectLst/>
                          <a:latin typeface="Times New Roman" panose="02020603050405020304" pitchFamily="18" charset="0"/>
                          <a:ea typeface="Times New Roman" panose="02020603050405020304" pitchFamily="18" charset="0"/>
                        </a:rPr>
                        <a:t>Total</a:t>
                      </a:r>
                      <a:endParaRPr lang="fr-FR" sz="2400" dirty="0">
                        <a:effectLst/>
                        <a:latin typeface="Times New Roman" panose="02020603050405020304" pitchFamily="18" charset="0"/>
                        <a:ea typeface="Times New Roman" panose="02020603050405020304" pitchFamily="18" charset="0"/>
                      </a:endParaRPr>
                    </a:p>
                  </a:txBody>
                  <a:tcPr marL="68589" marR="68589" marT="0" marB="0">
                    <a:lnL>
                      <a:noFill/>
                    </a:lnL>
                    <a:lnR>
                      <a:noFill/>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453260"/>
                  </a:ext>
                </a:extLst>
              </a:tr>
              <a:tr h="640129">
                <a:tc>
                  <a:txBody>
                    <a:bodyPr/>
                    <a:lstStyle/>
                    <a:p>
                      <a:pPr>
                        <a:lnSpc>
                          <a:spcPct val="150000"/>
                        </a:lnSpc>
                        <a:spcAft>
                          <a:spcPts val="0"/>
                        </a:spcAft>
                      </a:pPr>
                      <a:r>
                        <a:rPr lang="fr-FR" sz="2400" b="1">
                          <a:effectLst/>
                          <a:latin typeface="Times New Roman" panose="02020603050405020304" pitchFamily="18" charset="0"/>
                          <a:ea typeface="Times New Roman" panose="02020603050405020304" pitchFamily="18" charset="0"/>
                        </a:rPr>
                        <a:t>Bon </a:t>
                      </a:r>
                      <a:endParaRPr lang="fr-FR" sz="2400">
                        <a:effectLst/>
                        <a:latin typeface="Times New Roman" panose="02020603050405020304" pitchFamily="18" charset="0"/>
                        <a:ea typeface="Times New Roman" panose="02020603050405020304" pitchFamily="18" charset="0"/>
                      </a:endParaRPr>
                    </a:p>
                  </a:txBody>
                  <a:tcPr marL="68589" marR="68589" marT="0" marB="0">
                    <a:lnL>
                      <a:noFill/>
                    </a:lnL>
                    <a:lnR>
                      <a:noFill/>
                    </a:lnR>
                    <a:lnT w="28575"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fr-FR" sz="2400" dirty="0">
                          <a:effectLst/>
                          <a:latin typeface="Times New Roman" panose="02020603050405020304" pitchFamily="18" charset="0"/>
                          <a:ea typeface="Times New Roman" panose="02020603050405020304" pitchFamily="18" charset="0"/>
                        </a:rPr>
                        <a:t>09,79</a:t>
                      </a:r>
                    </a:p>
                  </a:txBody>
                  <a:tcPr marL="68589" marR="68589" marT="0" marB="0">
                    <a:lnL>
                      <a:noFill/>
                    </a:lnL>
                    <a:lnR>
                      <a:noFill/>
                    </a:lnR>
                    <a:lnT w="28575"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fr-FR" sz="2400" dirty="0">
                          <a:effectLst/>
                          <a:latin typeface="Times New Roman" panose="02020603050405020304" pitchFamily="18" charset="0"/>
                          <a:ea typeface="Times New Roman" panose="02020603050405020304" pitchFamily="18" charset="0"/>
                        </a:rPr>
                        <a:t>0</a:t>
                      </a:r>
                    </a:p>
                  </a:txBody>
                  <a:tcPr marL="68589" marR="68589" marT="0" marB="0">
                    <a:lnL>
                      <a:noFill/>
                    </a:lnL>
                    <a:lnR>
                      <a:noFill/>
                    </a:lnR>
                    <a:lnT w="28575"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fr-FR" sz="2400" dirty="0">
                          <a:effectLst/>
                          <a:latin typeface="Times New Roman" panose="02020603050405020304" pitchFamily="18" charset="0"/>
                          <a:ea typeface="Times New Roman" panose="02020603050405020304" pitchFamily="18" charset="0"/>
                        </a:rPr>
                        <a:t>0</a:t>
                      </a:r>
                    </a:p>
                  </a:txBody>
                  <a:tcPr marL="68589" marR="68589" marT="0" marB="0">
                    <a:lnL>
                      <a:noFill/>
                    </a:lnL>
                    <a:lnR>
                      <a:noFill/>
                    </a:lnR>
                    <a:lnT w="28575"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fr-FR" sz="2400" dirty="0">
                          <a:effectLst/>
                          <a:latin typeface="Times New Roman" panose="02020603050405020304" pitchFamily="18" charset="0"/>
                          <a:ea typeface="Times New Roman" panose="02020603050405020304" pitchFamily="18" charset="0"/>
                        </a:rPr>
                        <a:t>09,79</a:t>
                      </a:r>
                    </a:p>
                  </a:txBody>
                  <a:tcPr marL="68589" marR="68589" marT="0" marB="0">
                    <a:lnL>
                      <a:noFill/>
                    </a:lnL>
                    <a:lnR>
                      <a:noFill/>
                    </a:lnR>
                    <a:lnT w="28575"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50752290"/>
                  </a:ext>
                </a:extLst>
              </a:tr>
              <a:tr h="640129">
                <a:tc>
                  <a:txBody>
                    <a:bodyPr/>
                    <a:lstStyle/>
                    <a:p>
                      <a:pPr>
                        <a:lnSpc>
                          <a:spcPct val="150000"/>
                        </a:lnSpc>
                        <a:spcAft>
                          <a:spcPts val="0"/>
                        </a:spcAft>
                      </a:pPr>
                      <a:r>
                        <a:rPr lang="fr-FR" sz="2400" b="1">
                          <a:effectLst/>
                          <a:latin typeface="Times New Roman" panose="02020603050405020304" pitchFamily="18" charset="0"/>
                          <a:ea typeface="Times New Roman" panose="02020603050405020304" pitchFamily="18" charset="0"/>
                        </a:rPr>
                        <a:t>Moyen</a:t>
                      </a:r>
                      <a:endParaRPr lang="fr-FR" sz="2400">
                        <a:effectLst/>
                        <a:latin typeface="Times New Roman" panose="02020603050405020304" pitchFamily="18" charset="0"/>
                        <a:ea typeface="Times New Roman" panose="02020603050405020304" pitchFamily="18" charset="0"/>
                      </a:endParaRPr>
                    </a:p>
                  </a:txBody>
                  <a:tcPr marL="68589" marR="68589" marT="0" marB="0">
                    <a:lnL>
                      <a:noFill/>
                    </a:lnL>
                    <a:lnR>
                      <a:noFill/>
                    </a:lnR>
                    <a:lnT>
                      <a:noFill/>
                    </a:lnT>
                    <a:lnB>
                      <a:noFill/>
                    </a:lnB>
                  </a:tcPr>
                </a:tc>
                <a:tc>
                  <a:txBody>
                    <a:bodyPr/>
                    <a:lstStyle/>
                    <a:p>
                      <a:pPr>
                        <a:lnSpc>
                          <a:spcPct val="150000"/>
                        </a:lnSpc>
                        <a:spcAft>
                          <a:spcPts val="0"/>
                        </a:spcAft>
                      </a:pPr>
                      <a:r>
                        <a:rPr lang="fr-FR" sz="2400" dirty="0">
                          <a:effectLst/>
                          <a:latin typeface="Times New Roman" panose="02020603050405020304" pitchFamily="18" charset="0"/>
                          <a:ea typeface="Times New Roman" panose="02020603050405020304" pitchFamily="18" charset="0"/>
                        </a:rPr>
                        <a:t>09,79</a:t>
                      </a:r>
                    </a:p>
                  </a:txBody>
                  <a:tcPr marL="68589" marR="68589" marT="0" marB="0">
                    <a:lnL>
                      <a:noFill/>
                    </a:lnL>
                    <a:lnR>
                      <a:noFill/>
                    </a:lnR>
                    <a:lnT>
                      <a:noFill/>
                    </a:lnT>
                    <a:lnB>
                      <a:noFill/>
                    </a:lnB>
                  </a:tcPr>
                </a:tc>
                <a:tc>
                  <a:txBody>
                    <a:bodyPr/>
                    <a:lstStyle/>
                    <a:p>
                      <a:pPr>
                        <a:lnSpc>
                          <a:spcPct val="150000"/>
                        </a:lnSpc>
                        <a:spcAft>
                          <a:spcPts val="0"/>
                        </a:spcAft>
                      </a:pPr>
                      <a:r>
                        <a:rPr lang="fr-FR" sz="2400" dirty="0">
                          <a:effectLst/>
                          <a:latin typeface="Times New Roman" panose="02020603050405020304" pitchFamily="18" charset="0"/>
                          <a:ea typeface="Times New Roman" panose="02020603050405020304" pitchFamily="18" charset="0"/>
                        </a:rPr>
                        <a:t>24,34</a:t>
                      </a:r>
                    </a:p>
                  </a:txBody>
                  <a:tcPr marL="68589" marR="68589" marT="0" marB="0">
                    <a:lnL>
                      <a:noFill/>
                    </a:lnL>
                    <a:lnR>
                      <a:noFill/>
                    </a:lnR>
                    <a:lnT>
                      <a:noFill/>
                    </a:lnT>
                    <a:lnB>
                      <a:noFill/>
                    </a:lnB>
                  </a:tcPr>
                </a:tc>
                <a:tc>
                  <a:txBody>
                    <a:bodyPr/>
                    <a:lstStyle/>
                    <a:p>
                      <a:pPr>
                        <a:lnSpc>
                          <a:spcPct val="150000"/>
                        </a:lnSpc>
                        <a:spcAft>
                          <a:spcPts val="0"/>
                        </a:spcAft>
                      </a:pPr>
                      <a:r>
                        <a:rPr lang="fr-FR" sz="2400" dirty="0">
                          <a:effectLst/>
                          <a:latin typeface="Times New Roman" panose="02020603050405020304" pitchFamily="18" charset="0"/>
                          <a:ea typeface="Times New Roman" panose="02020603050405020304" pitchFamily="18" charset="0"/>
                        </a:rPr>
                        <a:t>19,51</a:t>
                      </a:r>
                    </a:p>
                  </a:txBody>
                  <a:tcPr marL="68589" marR="68589" marT="0" marB="0">
                    <a:lnL>
                      <a:noFill/>
                    </a:lnL>
                    <a:lnR>
                      <a:noFill/>
                    </a:lnR>
                    <a:lnT>
                      <a:noFill/>
                    </a:lnT>
                    <a:lnB>
                      <a:noFill/>
                    </a:lnB>
                  </a:tcPr>
                </a:tc>
                <a:tc>
                  <a:txBody>
                    <a:bodyPr/>
                    <a:lstStyle/>
                    <a:p>
                      <a:pPr>
                        <a:lnSpc>
                          <a:spcPct val="150000"/>
                        </a:lnSpc>
                        <a:spcAft>
                          <a:spcPts val="0"/>
                        </a:spcAft>
                      </a:pPr>
                      <a:r>
                        <a:rPr lang="fr-FR" sz="2400" b="1" dirty="0">
                          <a:solidFill>
                            <a:srgbClr val="FF0000"/>
                          </a:solidFill>
                          <a:effectLst/>
                          <a:latin typeface="Times New Roman" panose="02020603050405020304" pitchFamily="18" charset="0"/>
                          <a:ea typeface="Times New Roman" panose="02020603050405020304" pitchFamily="18" charset="0"/>
                        </a:rPr>
                        <a:t>53,65</a:t>
                      </a:r>
                      <a:endParaRPr lang="fr-FR" sz="2400" b="1" dirty="0">
                        <a:effectLst/>
                        <a:latin typeface="Times New Roman" panose="02020603050405020304" pitchFamily="18" charset="0"/>
                        <a:ea typeface="Times New Roman" panose="02020603050405020304" pitchFamily="18" charset="0"/>
                      </a:endParaRPr>
                    </a:p>
                  </a:txBody>
                  <a:tcPr marL="68589" marR="68589" marT="0" marB="0">
                    <a:lnL>
                      <a:noFill/>
                    </a:lnL>
                    <a:lnR>
                      <a:noFill/>
                    </a:lnR>
                    <a:lnT>
                      <a:noFill/>
                    </a:lnT>
                    <a:lnB>
                      <a:noFill/>
                    </a:lnB>
                  </a:tcPr>
                </a:tc>
                <a:extLst>
                  <a:ext uri="{0D108BD9-81ED-4DB2-BD59-A6C34878D82A}">
                    <a16:rowId xmlns:a16="http://schemas.microsoft.com/office/drawing/2014/main" val="3907699646"/>
                  </a:ext>
                </a:extLst>
              </a:tr>
              <a:tr h="640129">
                <a:tc>
                  <a:txBody>
                    <a:bodyPr/>
                    <a:lstStyle/>
                    <a:p>
                      <a:pPr>
                        <a:lnSpc>
                          <a:spcPct val="150000"/>
                        </a:lnSpc>
                        <a:spcAft>
                          <a:spcPts val="0"/>
                        </a:spcAft>
                      </a:pPr>
                      <a:r>
                        <a:rPr lang="fr-FR" sz="2400" b="1">
                          <a:effectLst/>
                          <a:latin typeface="Times New Roman" panose="02020603050405020304" pitchFamily="18" charset="0"/>
                          <a:ea typeface="Times New Roman" panose="02020603050405020304" pitchFamily="18" charset="0"/>
                        </a:rPr>
                        <a:t>Insuffisant</a:t>
                      </a:r>
                      <a:endParaRPr lang="fr-FR" sz="2400">
                        <a:effectLst/>
                        <a:latin typeface="Times New Roman" panose="02020603050405020304" pitchFamily="18" charset="0"/>
                        <a:ea typeface="Times New Roman" panose="02020603050405020304" pitchFamily="18" charset="0"/>
                      </a:endParaRPr>
                    </a:p>
                  </a:txBody>
                  <a:tcPr marL="68589" marR="68589" marT="0" marB="0">
                    <a:lnL>
                      <a:noFill/>
                    </a:lnL>
                    <a:lnR>
                      <a:noFill/>
                    </a:lnR>
                    <a:lnT>
                      <a:noFill/>
                    </a:lnT>
                    <a:lnB>
                      <a:noFill/>
                    </a:lnB>
                  </a:tcPr>
                </a:tc>
                <a:tc>
                  <a:txBody>
                    <a:bodyPr/>
                    <a:lstStyle/>
                    <a:p>
                      <a:pPr>
                        <a:lnSpc>
                          <a:spcPct val="150000"/>
                        </a:lnSpc>
                        <a:spcAft>
                          <a:spcPts val="0"/>
                        </a:spcAft>
                      </a:pPr>
                      <a:r>
                        <a:rPr lang="fr-FR" sz="2400" dirty="0">
                          <a:effectLst/>
                          <a:latin typeface="Times New Roman" panose="02020603050405020304" pitchFamily="18" charset="0"/>
                          <a:ea typeface="Times New Roman" panose="02020603050405020304" pitchFamily="18" charset="0"/>
                        </a:rPr>
                        <a:t>4,87</a:t>
                      </a:r>
                    </a:p>
                  </a:txBody>
                  <a:tcPr marL="68589" marR="68589" marT="0" marB="0">
                    <a:lnL>
                      <a:noFill/>
                    </a:lnL>
                    <a:lnR>
                      <a:noFill/>
                    </a:lnR>
                    <a:lnT>
                      <a:noFill/>
                    </a:lnT>
                    <a:lnB>
                      <a:noFill/>
                    </a:lnB>
                  </a:tcPr>
                </a:tc>
                <a:tc>
                  <a:txBody>
                    <a:bodyPr/>
                    <a:lstStyle/>
                    <a:p>
                      <a:pPr>
                        <a:lnSpc>
                          <a:spcPct val="150000"/>
                        </a:lnSpc>
                        <a:spcAft>
                          <a:spcPts val="0"/>
                        </a:spcAft>
                      </a:pPr>
                      <a:r>
                        <a:rPr lang="fr-FR" sz="2400" dirty="0">
                          <a:effectLst/>
                          <a:latin typeface="Times New Roman" panose="02020603050405020304" pitchFamily="18" charset="0"/>
                          <a:ea typeface="Times New Roman" panose="02020603050405020304" pitchFamily="18" charset="0"/>
                        </a:rPr>
                        <a:t>4,87</a:t>
                      </a:r>
                    </a:p>
                  </a:txBody>
                  <a:tcPr marL="68589" marR="68589" marT="0" marB="0">
                    <a:lnL>
                      <a:noFill/>
                    </a:lnL>
                    <a:lnR>
                      <a:noFill/>
                    </a:lnR>
                    <a:lnT>
                      <a:noFill/>
                    </a:lnT>
                    <a:lnB>
                      <a:noFill/>
                    </a:lnB>
                  </a:tcPr>
                </a:tc>
                <a:tc>
                  <a:txBody>
                    <a:bodyPr/>
                    <a:lstStyle/>
                    <a:p>
                      <a:pPr>
                        <a:lnSpc>
                          <a:spcPct val="150000"/>
                        </a:lnSpc>
                        <a:spcAft>
                          <a:spcPts val="0"/>
                        </a:spcAft>
                      </a:pPr>
                      <a:r>
                        <a:rPr lang="fr-FR" sz="2400" dirty="0">
                          <a:effectLst/>
                          <a:latin typeface="Times New Roman" panose="02020603050405020304" pitchFamily="18" charset="0"/>
                          <a:ea typeface="Times New Roman" panose="02020603050405020304" pitchFamily="18" charset="0"/>
                        </a:rPr>
                        <a:t>26,82</a:t>
                      </a:r>
                    </a:p>
                  </a:txBody>
                  <a:tcPr marL="68589" marR="68589" marT="0" marB="0">
                    <a:lnL>
                      <a:noFill/>
                    </a:lnL>
                    <a:lnR>
                      <a:noFill/>
                    </a:lnR>
                    <a:lnT>
                      <a:noFill/>
                    </a:lnT>
                    <a:lnB>
                      <a:noFill/>
                    </a:lnB>
                  </a:tcPr>
                </a:tc>
                <a:tc>
                  <a:txBody>
                    <a:bodyPr/>
                    <a:lstStyle/>
                    <a:p>
                      <a:pPr>
                        <a:lnSpc>
                          <a:spcPct val="150000"/>
                        </a:lnSpc>
                        <a:spcAft>
                          <a:spcPts val="0"/>
                        </a:spcAft>
                      </a:pPr>
                      <a:r>
                        <a:rPr lang="fr-FR" sz="2400" dirty="0">
                          <a:effectLst/>
                          <a:latin typeface="Times New Roman" panose="02020603050405020304" pitchFamily="18" charset="0"/>
                          <a:ea typeface="Times New Roman" panose="02020603050405020304" pitchFamily="18" charset="0"/>
                        </a:rPr>
                        <a:t>36,58</a:t>
                      </a:r>
                    </a:p>
                  </a:txBody>
                  <a:tcPr marL="68589" marR="68589" marT="0" marB="0">
                    <a:lnL>
                      <a:noFill/>
                    </a:lnL>
                    <a:lnR>
                      <a:noFill/>
                    </a:lnR>
                    <a:lnT>
                      <a:noFill/>
                    </a:lnT>
                    <a:lnB>
                      <a:noFill/>
                    </a:lnB>
                  </a:tcPr>
                </a:tc>
                <a:extLst>
                  <a:ext uri="{0D108BD9-81ED-4DB2-BD59-A6C34878D82A}">
                    <a16:rowId xmlns:a16="http://schemas.microsoft.com/office/drawing/2014/main" val="1330540794"/>
                  </a:ext>
                </a:extLst>
              </a:tr>
              <a:tr h="640129">
                <a:tc>
                  <a:txBody>
                    <a:bodyPr/>
                    <a:lstStyle/>
                    <a:p>
                      <a:pPr>
                        <a:lnSpc>
                          <a:spcPct val="150000"/>
                        </a:lnSpc>
                        <a:spcAft>
                          <a:spcPts val="0"/>
                        </a:spcAft>
                      </a:pPr>
                      <a:r>
                        <a:rPr lang="fr-FR" sz="2400" b="1">
                          <a:effectLst/>
                          <a:latin typeface="Times New Roman" panose="02020603050405020304" pitchFamily="18" charset="0"/>
                          <a:ea typeface="Times New Roman" panose="02020603050405020304" pitchFamily="18" charset="0"/>
                        </a:rPr>
                        <a:t>Total</a:t>
                      </a:r>
                      <a:endParaRPr lang="fr-FR" sz="2400">
                        <a:effectLst/>
                        <a:latin typeface="Times New Roman" panose="02020603050405020304" pitchFamily="18" charset="0"/>
                        <a:ea typeface="Times New Roman" panose="02020603050405020304" pitchFamily="18" charset="0"/>
                      </a:endParaRPr>
                    </a:p>
                  </a:txBody>
                  <a:tcPr marL="68589" marR="68589" marT="0" marB="0">
                    <a:lnL>
                      <a:noFill/>
                    </a:lnL>
                    <a:lnR>
                      <a:noFill/>
                    </a:lnR>
                    <a:lnT>
                      <a:noFill/>
                    </a:lnT>
                    <a:lnB w="28575"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r-FR" sz="2400" b="1" dirty="0">
                          <a:effectLst/>
                          <a:latin typeface="Times New Roman" panose="02020603050405020304" pitchFamily="18" charset="0"/>
                          <a:ea typeface="Times New Roman" panose="02020603050405020304" pitchFamily="18" charset="0"/>
                        </a:rPr>
                        <a:t>24,34</a:t>
                      </a:r>
                    </a:p>
                  </a:txBody>
                  <a:tcPr marL="68589" marR="68589" marT="0" marB="0">
                    <a:lnL>
                      <a:noFill/>
                    </a:lnL>
                    <a:lnR>
                      <a:noFill/>
                    </a:lnR>
                    <a:lnT>
                      <a:noFill/>
                    </a:lnT>
                    <a:lnB w="28575"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r-FR" sz="2400" b="1" dirty="0">
                          <a:effectLst/>
                          <a:latin typeface="Times New Roman" panose="02020603050405020304" pitchFamily="18" charset="0"/>
                          <a:ea typeface="Times New Roman" panose="02020603050405020304" pitchFamily="18" charset="0"/>
                        </a:rPr>
                        <a:t>29,26</a:t>
                      </a:r>
                    </a:p>
                  </a:txBody>
                  <a:tcPr marL="68589" marR="68589" marT="0" marB="0">
                    <a:lnL>
                      <a:noFill/>
                    </a:lnL>
                    <a:lnR>
                      <a:noFill/>
                    </a:lnR>
                    <a:lnT>
                      <a:noFill/>
                    </a:lnT>
                    <a:lnB w="28575"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r-FR" sz="2400" b="1" dirty="0">
                          <a:effectLst/>
                          <a:latin typeface="Times New Roman" panose="02020603050405020304" pitchFamily="18" charset="0"/>
                          <a:ea typeface="Times New Roman" panose="02020603050405020304" pitchFamily="18" charset="0"/>
                        </a:rPr>
                        <a:t>46,33</a:t>
                      </a:r>
                    </a:p>
                  </a:txBody>
                  <a:tcPr marL="68589" marR="68589" marT="0" marB="0">
                    <a:lnL>
                      <a:noFill/>
                    </a:lnL>
                    <a:lnR>
                      <a:noFill/>
                    </a:lnR>
                    <a:lnT>
                      <a:noFill/>
                    </a:lnT>
                    <a:lnB w="28575"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r-FR" sz="2400" b="1" dirty="0">
                          <a:effectLst/>
                          <a:latin typeface="Times New Roman" panose="02020603050405020304" pitchFamily="18" charset="0"/>
                          <a:ea typeface="Times New Roman" panose="02020603050405020304" pitchFamily="18" charset="0"/>
                        </a:rPr>
                        <a:t>100</a:t>
                      </a:r>
                    </a:p>
                  </a:txBody>
                  <a:tcPr marL="68589" marR="68589" marT="0" marB="0">
                    <a:lnL>
                      <a:noFill/>
                    </a:lnL>
                    <a:lnR>
                      <a:noFill/>
                    </a:lnR>
                    <a:lnT>
                      <a:noFill/>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3385029"/>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E7916D-5E95-49D8-AAE9-1B7126E94EA0}"/>
              </a:ext>
            </a:extLst>
          </p:cNvPr>
          <p:cNvSpPr>
            <a:spLocks noGrp="1"/>
          </p:cNvSpPr>
          <p:nvPr>
            <p:ph type="title"/>
          </p:nvPr>
        </p:nvSpPr>
        <p:spPr>
          <a:xfrm>
            <a:off x="838200" y="1"/>
            <a:ext cx="10515600" cy="1173191"/>
          </a:xfrm>
        </p:spPr>
        <p:txBody>
          <a:bodyPr/>
          <a:lstStyle/>
          <a:p>
            <a:pPr algn="ctr"/>
            <a:r>
              <a:rPr lang="fr-FR" b="1" dirty="0">
                <a:latin typeface="+mn-lt"/>
              </a:rPr>
              <a:t>CONCLUSION 1/2</a:t>
            </a:r>
          </a:p>
        </p:txBody>
      </p:sp>
      <p:sp>
        <p:nvSpPr>
          <p:cNvPr id="3" name="Espace réservé du contenu 2">
            <a:extLst>
              <a:ext uri="{FF2B5EF4-FFF2-40B4-BE49-F238E27FC236}">
                <a16:creationId xmlns:a16="http://schemas.microsoft.com/office/drawing/2014/main" id="{5EB8DEFD-F28F-4B85-940A-71A31F367FD4}"/>
              </a:ext>
            </a:extLst>
          </p:cNvPr>
          <p:cNvSpPr>
            <a:spLocks noGrp="1"/>
          </p:cNvSpPr>
          <p:nvPr>
            <p:ph idx="1"/>
          </p:nvPr>
        </p:nvSpPr>
        <p:spPr>
          <a:xfrm>
            <a:off x="0" y="1293962"/>
            <a:ext cx="12192000" cy="5564037"/>
          </a:xfrm>
        </p:spPr>
        <p:txBody>
          <a:bodyPr>
            <a:normAutofit/>
          </a:bodyPr>
          <a:lstStyle/>
          <a:p>
            <a:pPr algn="just" eaLnBrk="1" hangingPunct="1">
              <a:lnSpc>
                <a:spcPct val="150000"/>
              </a:lnSpc>
              <a:spcBef>
                <a:spcPct val="0"/>
              </a:spcBef>
              <a:buFont typeface="Wingdings" panose="05000000000000000000" pitchFamily="2" charset="2"/>
              <a:buChar char="q"/>
            </a:pPr>
            <a:r>
              <a:rPr lang="fr-FR" altLang="fr-FR" b="1" dirty="0"/>
              <a:t>Cette étude confirme l’importance de la transfusion sanguine en milieu médical, un acte fondamental au cours de certaines urgences et bien souvent inévitable</a:t>
            </a:r>
          </a:p>
          <a:p>
            <a:pPr algn="just" eaLnBrk="1" hangingPunct="1">
              <a:lnSpc>
                <a:spcPct val="150000"/>
              </a:lnSpc>
              <a:spcBef>
                <a:spcPct val="0"/>
              </a:spcBef>
              <a:buFont typeface="Wingdings" panose="05000000000000000000" pitchFamily="2" charset="2"/>
              <a:buChar char="q"/>
            </a:pPr>
            <a:r>
              <a:rPr lang="fr-FR" altLang="fr-FR" b="1" dirty="0">
                <a:solidFill>
                  <a:srgbClr val="FF0000"/>
                </a:solidFill>
              </a:rPr>
              <a:t>Le paludisme grave forme anémique, l’insuffisance rénale chronique, l’hémopathie maligne demeurent les principaux motifs d’hospitalisation</a:t>
            </a:r>
          </a:p>
          <a:p>
            <a:pPr algn="just" eaLnBrk="1" hangingPunct="1">
              <a:lnSpc>
                <a:spcPct val="150000"/>
              </a:lnSpc>
              <a:spcBef>
                <a:spcPct val="0"/>
              </a:spcBef>
              <a:buFont typeface="Wingdings" panose="05000000000000000000" pitchFamily="2" charset="2"/>
              <a:buChar char="q"/>
            </a:pPr>
            <a:r>
              <a:rPr lang="fr-FR" altLang="fr-FR" dirty="0"/>
              <a:t> </a:t>
            </a:r>
            <a:r>
              <a:rPr lang="fr-FR" altLang="fr-FR" b="1" dirty="0"/>
              <a:t>L’anémie sévère a été la principale indication lors de la demande de PSL </a:t>
            </a:r>
          </a:p>
          <a:p>
            <a:pPr algn="just" eaLnBrk="1" hangingPunct="1">
              <a:lnSpc>
                <a:spcPct val="150000"/>
              </a:lnSpc>
              <a:spcBef>
                <a:spcPct val="0"/>
              </a:spcBef>
              <a:buFont typeface="Wingdings" panose="05000000000000000000" pitchFamily="2" charset="2"/>
              <a:buChar char="q"/>
            </a:pPr>
            <a:r>
              <a:rPr lang="fr-FR" altLang="fr-FR" dirty="0"/>
              <a:t> Un accent particulier devrait être mis sur le respect de la chaine de froid pour la conservation des PSL.</a:t>
            </a:r>
          </a:p>
          <a:p>
            <a:pPr marL="0" indent="0">
              <a:buNone/>
            </a:pPr>
            <a:endParaRPr lang="fr-FR" dirty="0"/>
          </a:p>
        </p:txBody>
      </p:sp>
      <p:sp>
        <p:nvSpPr>
          <p:cNvPr id="4" name="Espace réservé du numéro de diapositive 3">
            <a:extLst>
              <a:ext uri="{FF2B5EF4-FFF2-40B4-BE49-F238E27FC236}">
                <a16:creationId xmlns:a16="http://schemas.microsoft.com/office/drawing/2014/main" id="{028F2B3B-5A29-42D0-997E-F612026FF79C}"/>
              </a:ext>
            </a:extLst>
          </p:cNvPr>
          <p:cNvSpPr>
            <a:spLocks noGrp="1"/>
          </p:cNvSpPr>
          <p:nvPr>
            <p:ph type="sldNum" sz="quarter" idx="12"/>
          </p:nvPr>
        </p:nvSpPr>
        <p:spPr/>
        <p:txBody>
          <a:bodyPr/>
          <a:lstStyle/>
          <a:p>
            <a:fld id="{57708570-FA1B-47AD-ABDE-9C1B01FA5847}" type="slidenum">
              <a:rPr lang="fr-FR" smtClean="0"/>
              <a:t>18</a:t>
            </a:fld>
            <a:endParaRPr lang="fr-FR"/>
          </a:p>
        </p:txBody>
      </p:sp>
    </p:spTree>
    <p:extLst>
      <p:ext uri="{BB962C8B-B14F-4D97-AF65-F5344CB8AC3E}">
        <p14:creationId xmlns:p14="http://schemas.microsoft.com/office/powerpoint/2010/main" val="2809159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E7916D-5E95-49D8-AAE9-1B7126E94EA0}"/>
              </a:ext>
            </a:extLst>
          </p:cNvPr>
          <p:cNvSpPr>
            <a:spLocks noGrp="1"/>
          </p:cNvSpPr>
          <p:nvPr>
            <p:ph type="title"/>
          </p:nvPr>
        </p:nvSpPr>
        <p:spPr>
          <a:xfrm>
            <a:off x="838200" y="1"/>
            <a:ext cx="10515600" cy="1173191"/>
          </a:xfrm>
        </p:spPr>
        <p:txBody>
          <a:bodyPr/>
          <a:lstStyle/>
          <a:p>
            <a:pPr algn="ctr"/>
            <a:r>
              <a:rPr lang="fr-FR" b="1" dirty="0">
                <a:latin typeface="+mn-lt"/>
              </a:rPr>
              <a:t>CONCLUSION 2/2</a:t>
            </a:r>
          </a:p>
        </p:txBody>
      </p:sp>
      <p:sp>
        <p:nvSpPr>
          <p:cNvPr id="3" name="Espace réservé du contenu 2">
            <a:extLst>
              <a:ext uri="{FF2B5EF4-FFF2-40B4-BE49-F238E27FC236}">
                <a16:creationId xmlns:a16="http://schemas.microsoft.com/office/drawing/2014/main" id="{5EB8DEFD-F28F-4B85-940A-71A31F367FD4}"/>
              </a:ext>
            </a:extLst>
          </p:cNvPr>
          <p:cNvSpPr>
            <a:spLocks noGrp="1"/>
          </p:cNvSpPr>
          <p:nvPr>
            <p:ph idx="1"/>
          </p:nvPr>
        </p:nvSpPr>
        <p:spPr>
          <a:xfrm>
            <a:off x="0" y="1293962"/>
            <a:ext cx="12192000" cy="5564037"/>
          </a:xfrm>
        </p:spPr>
        <p:txBody>
          <a:bodyPr>
            <a:normAutofit/>
          </a:bodyPr>
          <a:lstStyle/>
          <a:p>
            <a:pPr algn="just" eaLnBrk="1" hangingPunct="1">
              <a:lnSpc>
                <a:spcPct val="150000"/>
              </a:lnSpc>
              <a:spcBef>
                <a:spcPct val="0"/>
              </a:spcBef>
              <a:buFont typeface="Wingdings" panose="05000000000000000000" pitchFamily="2" charset="2"/>
              <a:buChar char="q"/>
            </a:pPr>
            <a:r>
              <a:rPr lang="fr-FR" altLang="fr-FR" b="1" dirty="0">
                <a:solidFill>
                  <a:srgbClr val="FF0000"/>
                </a:solidFill>
              </a:rPr>
              <a:t>Les connaissances des agents de santé sur la thérapeutique transfusionnelle restent moyennes</a:t>
            </a:r>
          </a:p>
          <a:p>
            <a:pPr algn="just" eaLnBrk="1" hangingPunct="1">
              <a:lnSpc>
                <a:spcPct val="150000"/>
              </a:lnSpc>
              <a:spcBef>
                <a:spcPct val="0"/>
              </a:spcBef>
              <a:buFont typeface="Wingdings" panose="05000000000000000000" pitchFamily="2" charset="2"/>
              <a:buChar char="q"/>
            </a:pPr>
            <a:r>
              <a:rPr lang="fr-FR" altLang="fr-FR" b="1" dirty="0"/>
              <a:t>Afin d’améliorer et d’assurer la sécurité transfusionnelle dans les services cliniques, la formation continue des agents de santé en transfusion sanguine devrait faire partie des plans d’action des structures de santé.</a:t>
            </a:r>
          </a:p>
          <a:p>
            <a:pPr marL="0" indent="0">
              <a:buNone/>
            </a:pPr>
            <a:endParaRPr lang="fr-FR" dirty="0"/>
          </a:p>
        </p:txBody>
      </p:sp>
      <p:sp>
        <p:nvSpPr>
          <p:cNvPr id="4" name="Espace réservé du numéro de diapositive 3">
            <a:extLst>
              <a:ext uri="{FF2B5EF4-FFF2-40B4-BE49-F238E27FC236}">
                <a16:creationId xmlns:a16="http://schemas.microsoft.com/office/drawing/2014/main" id="{190E05F5-32BA-4BED-9341-E8D319ACF4EB}"/>
              </a:ext>
            </a:extLst>
          </p:cNvPr>
          <p:cNvSpPr>
            <a:spLocks noGrp="1"/>
          </p:cNvSpPr>
          <p:nvPr>
            <p:ph type="sldNum" sz="quarter" idx="12"/>
          </p:nvPr>
        </p:nvSpPr>
        <p:spPr/>
        <p:txBody>
          <a:bodyPr/>
          <a:lstStyle/>
          <a:p>
            <a:fld id="{57708570-FA1B-47AD-ABDE-9C1B01FA5847}" type="slidenum">
              <a:rPr lang="fr-FR" smtClean="0"/>
              <a:t>19</a:t>
            </a:fld>
            <a:endParaRPr lang="fr-FR"/>
          </a:p>
        </p:txBody>
      </p:sp>
    </p:spTree>
    <p:extLst>
      <p:ext uri="{BB962C8B-B14F-4D97-AF65-F5344CB8AC3E}">
        <p14:creationId xmlns:p14="http://schemas.microsoft.com/office/powerpoint/2010/main" val="1604934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1739F3-BAD9-41E3-BB86-45BA4F6AFEED}"/>
              </a:ext>
            </a:extLst>
          </p:cNvPr>
          <p:cNvSpPr>
            <a:spLocks noGrp="1"/>
          </p:cNvSpPr>
          <p:nvPr>
            <p:ph type="title"/>
          </p:nvPr>
        </p:nvSpPr>
        <p:spPr>
          <a:xfrm>
            <a:off x="838200" y="1"/>
            <a:ext cx="10515600" cy="1000663"/>
          </a:xfrm>
        </p:spPr>
        <p:txBody>
          <a:bodyPr/>
          <a:lstStyle/>
          <a:p>
            <a:pPr algn="ctr"/>
            <a:r>
              <a:rPr lang="fr-FR" b="1">
                <a:latin typeface="+mn-lt"/>
              </a:rPr>
              <a:t>INTRODUCTION 1/3</a:t>
            </a:r>
            <a:endParaRPr lang="fr-FR" b="1" dirty="0">
              <a:latin typeface="+mn-lt"/>
            </a:endParaRPr>
          </a:p>
        </p:txBody>
      </p:sp>
      <p:sp>
        <p:nvSpPr>
          <p:cNvPr id="3" name="Espace réservé du contenu 2">
            <a:extLst>
              <a:ext uri="{FF2B5EF4-FFF2-40B4-BE49-F238E27FC236}">
                <a16:creationId xmlns:a16="http://schemas.microsoft.com/office/drawing/2014/main" id="{0379524E-B02A-4E55-82F1-8847C5617F3A}"/>
              </a:ext>
            </a:extLst>
          </p:cNvPr>
          <p:cNvSpPr>
            <a:spLocks noGrp="1"/>
          </p:cNvSpPr>
          <p:nvPr>
            <p:ph idx="1"/>
          </p:nvPr>
        </p:nvSpPr>
        <p:spPr>
          <a:xfrm>
            <a:off x="0" y="1276710"/>
            <a:ext cx="12192000" cy="5581290"/>
          </a:xfrm>
        </p:spPr>
        <p:txBody>
          <a:bodyPr>
            <a:normAutofit/>
          </a:bodyPr>
          <a:lstStyle/>
          <a:p>
            <a:pPr marL="0" indent="0" algn="just">
              <a:lnSpc>
                <a:spcPct val="107000"/>
              </a:lnSpc>
              <a:spcAft>
                <a:spcPts val="800"/>
              </a:spcAft>
              <a:buNone/>
            </a:pPr>
            <a:endParaRPr lang="fr-FR" altLang="fr-FR" sz="2000" dirty="0"/>
          </a:p>
          <a:p>
            <a:pPr algn="just">
              <a:lnSpc>
                <a:spcPct val="107000"/>
              </a:lnSpc>
              <a:spcAft>
                <a:spcPts val="800"/>
              </a:spcAft>
              <a:buFont typeface="Wingdings" panose="05000000000000000000" pitchFamily="2" charset="2"/>
              <a:buChar char="q"/>
            </a:pPr>
            <a:r>
              <a:rPr lang="fr-FR" altLang="fr-FR" sz="3200" b="1" dirty="0">
                <a:solidFill>
                  <a:srgbClr val="FF0000"/>
                </a:solidFill>
              </a:rPr>
              <a:t>La transfusion sanguine </a:t>
            </a:r>
            <a:r>
              <a:rPr lang="fr-FR" altLang="fr-FR" sz="3200" dirty="0"/>
              <a:t>= un acte thérapeutique qui consiste à administrer par voie IV à </a:t>
            </a:r>
            <a:r>
              <a:rPr lang="fr-FR" altLang="fr-FR" sz="3200" b="1" dirty="0"/>
              <a:t>un sujet, dit receveur</a:t>
            </a:r>
            <a:r>
              <a:rPr lang="fr-FR" altLang="fr-FR" sz="3200" dirty="0"/>
              <a:t>, du sang ou des dérivés sanguins prélevés chez un autre </a:t>
            </a:r>
            <a:r>
              <a:rPr lang="fr-FR" altLang="fr-FR" sz="3200" b="1" dirty="0"/>
              <a:t>sujet appelé donneur.</a:t>
            </a:r>
            <a:r>
              <a:rPr lang="fr-FR" altLang="fr-FR" sz="3200" dirty="0"/>
              <a:t> </a:t>
            </a:r>
          </a:p>
          <a:p>
            <a:pPr algn="just">
              <a:lnSpc>
                <a:spcPct val="107000"/>
              </a:lnSpc>
              <a:spcAft>
                <a:spcPts val="800"/>
              </a:spcAft>
              <a:buFont typeface="Wingdings" panose="05000000000000000000" pitchFamily="2" charset="2"/>
              <a:buChar char="q"/>
            </a:pPr>
            <a:r>
              <a:rPr lang="fr-FR" altLang="fr-FR" sz="3200" dirty="0"/>
              <a:t>C’est une thérapie efficace indispensable dans certaines situations </a:t>
            </a:r>
            <a:r>
              <a:rPr lang="fr-FR" altLang="fr-FR" sz="3200" b="1" dirty="0"/>
              <a:t>.</a:t>
            </a:r>
          </a:p>
          <a:p>
            <a:pPr algn="just">
              <a:lnSpc>
                <a:spcPct val="107000"/>
              </a:lnSpc>
              <a:spcAft>
                <a:spcPts val="800"/>
              </a:spcAft>
              <a:buFont typeface="Wingdings" panose="05000000000000000000" pitchFamily="2" charset="2"/>
              <a:buChar char="q"/>
            </a:pPr>
            <a:r>
              <a:rPr lang="fr-FR" altLang="fr-FR" sz="3200" dirty="0"/>
              <a:t> Elle comporte des risques qui ne peuvent être maîtrisés que par l'emploi de méthodes spécifiques. </a:t>
            </a:r>
          </a:p>
          <a:p>
            <a:pPr marL="0" indent="0" algn="just">
              <a:lnSpc>
                <a:spcPct val="107000"/>
              </a:lnSpc>
              <a:spcAft>
                <a:spcPts val="800"/>
              </a:spcAft>
              <a:buNone/>
            </a:pPr>
            <a:endParaRPr lang="fr-FR" altLang="fr-FR" sz="1000" dirty="0"/>
          </a:p>
          <a:p>
            <a:pPr marL="0" indent="0" algn="just">
              <a:lnSpc>
                <a:spcPct val="107000"/>
              </a:lnSpc>
              <a:spcAft>
                <a:spcPts val="800"/>
              </a:spcAft>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83FA4408-90D1-4770-8CAB-44B2EC379B8F}"/>
              </a:ext>
            </a:extLst>
          </p:cNvPr>
          <p:cNvSpPr>
            <a:spLocks noGrp="1"/>
          </p:cNvSpPr>
          <p:nvPr>
            <p:ph type="sldNum" sz="quarter" idx="12"/>
          </p:nvPr>
        </p:nvSpPr>
        <p:spPr/>
        <p:txBody>
          <a:bodyPr/>
          <a:lstStyle/>
          <a:p>
            <a:fld id="{57708570-FA1B-47AD-ABDE-9C1B01FA5847}" type="slidenum">
              <a:rPr lang="fr-FR" smtClean="0"/>
              <a:t>2</a:t>
            </a:fld>
            <a:endParaRPr lang="fr-FR"/>
          </a:p>
        </p:txBody>
      </p:sp>
    </p:spTree>
    <p:extLst>
      <p:ext uri="{BB962C8B-B14F-4D97-AF65-F5344CB8AC3E}">
        <p14:creationId xmlns:p14="http://schemas.microsoft.com/office/powerpoint/2010/main" val="40502157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459AF0-9FF8-4044-8190-ADC1C0603774}"/>
              </a:ext>
            </a:extLst>
          </p:cNvPr>
          <p:cNvSpPr>
            <a:spLocks noGrp="1"/>
          </p:cNvSpPr>
          <p:nvPr>
            <p:ph type="title"/>
          </p:nvPr>
        </p:nvSpPr>
        <p:spPr>
          <a:xfrm>
            <a:off x="838200" y="365125"/>
            <a:ext cx="10515600" cy="6492875"/>
          </a:xfrm>
        </p:spPr>
        <p:txBody>
          <a:bodyPr/>
          <a:lstStyle/>
          <a:p>
            <a:pPr algn="ctr"/>
            <a:r>
              <a:rPr lang="fr-FR" b="1" dirty="0">
                <a:latin typeface="+mn-lt"/>
              </a:rPr>
              <a:t>MERCI  POUR VOTRE ATTENTION</a:t>
            </a:r>
          </a:p>
        </p:txBody>
      </p:sp>
      <p:sp>
        <p:nvSpPr>
          <p:cNvPr id="3" name="Espace réservé du numéro de diapositive 2">
            <a:extLst>
              <a:ext uri="{FF2B5EF4-FFF2-40B4-BE49-F238E27FC236}">
                <a16:creationId xmlns:a16="http://schemas.microsoft.com/office/drawing/2014/main" id="{6F026A2A-A579-45A5-B089-264B6C4674F2}"/>
              </a:ext>
            </a:extLst>
          </p:cNvPr>
          <p:cNvSpPr>
            <a:spLocks noGrp="1"/>
          </p:cNvSpPr>
          <p:nvPr>
            <p:ph type="sldNum" sz="quarter" idx="12"/>
          </p:nvPr>
        </p:nvSpPr>
        <p:spPr/>
        <p:txBody>
          <a:bodyPr/>
          <a:lstStyle/>
          <a:p>
            <a:fld id="{57708570-FA1B-47AD-ABDE-9C1B01FA5847}" type="slidenum">
              <a:rPr lang="fr-FR" smtClean="0"/>
              <a:t>20</a:t>
            </a:fld>
            <a:endParaRPr lang="fr-FR"/>
          </a:p>
        </p:txBody>
      </p:sp>
    </p:spTree>
    <p:extLst>
      <p:ext uri="{BB962C8B-B14F-4D97-AF65-F5344CB8AC3E}">
        <p14:creationId xmlns:p14="http://schemas.microsoft.com/office/powerpoint/2010/main" val="1448401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1739F3-BAD9-41E3-BB86-45BA4F6AFEED}"/>
              </a:ext>
            </a:extLst>
          </p:cNvPr>
          <p:cNvSpPr>
            <a:spLocks noGrp="1"/>
          </p:cNvSpPr>
          <p:nvPr>
            <p:ph type="title"/>
          </p:nvPr>
        </p:nvSpPr>
        <p:spPr>
          <a:xfrm>
            <a:off x="838200" y="1"/>
            <a:ext cx="10515600" cy="1242203"/>
          </a:xfrm>
        </p:spPr>
        <p:txBody>
          <a:bodyPr/>
          <a:lstStyle/>
          <a:p>
            <a:pPr algn="ctr"/>
            <a:r>
              <a:rPr lang="fr-FR" b="1" dirty="0">
                <a:latin typeface="+mn-lt"/>
              </a:rPr>
              <a:t>INTRODUCTION 2/3</a:t>
            </a:r>
          </a:p>
        </p:txBody>
      </p:sp>
      <p:sp>
        <p:nvSpPr>
          <p:cNvPr id="3" name="Espace réservé du contenu 2">
            <a:extLst>
              <a:ext uri="{FF2B5EF4-FFF2-40B4-BE49-F238E27FC236}">
                <a16:creationId xmlns:a16="http://schemas.microsoft.com/office/drawing/2014/main" id="{0379524E-B02A-4E55-82F1-8847C5617F3A}"/>
              </a:ext>
            </a:extLst>
          </p:cNvPr>
          <p:cNvSpPr>
            <a:spLocks noGrp="1"/>
          </p:cNvSpPr>
          <p:nvPr>
            <p:ph idx="1"/>
          </p:nvPr>
        </p:nvSpPr>
        <p:spPr>
          <a:xfrm>
            <a:off x="0" y="1380226"/>
            <a:ext cx="12192000" cy="5477773"/>
          </a:xfrm>
        </p:spPr>
        <p:txBody>
          <a:bodyPr>
            <a:normAutofit/>
          </a:bodyPr>
          <a:lstStyle/>
          <a:p>
            <a:pPr eaLnBrk="1" hangingPunct="1">
              <a:spcBef>
                <a:spcPct val="0"/>
              </a:spcBef>
            </a:pPr>
            <a:endParaRPr lang="fr-FR" altLang="fr-FR" dirty="0"/>
          </a:p>
          <a:p>
            <a:pPr eaLnBrk="1" hangingPunct="1">
              <a:spcBef>
                <a:spcPct val="0"/>
              </a:spcBef>
              <a:buFont typeface="Wingdings" panose="05000000000000000000" pitchFamily="2" charset="2"/>
              <a:buChar char="q"/>
            </a:pPr>
            <a:r>
              <a:rPr lang="fr-FR" altLang="fr-FR" b="1" dirty="0"/>
              <a:t> </a:t>
            </a:r>
            <a:r>
              <a:rPr lang="fr-FR" altLang="fr-FR" sz="3600" b="1" dirty="0">
                <a:solidFill>
                  <a:srgbClr val="FF0000"/>
                </a:solidFill>
              </a:rPr>
              <a:t>OMS</a:t>
            </a:r>
            <a:r>
              <a:rPr lang="fr-FR" altLang="fr-FR" dirty="0"/>
              <a:t> </a:t>
            </a:r>
            <a:r>
              <a:rPr lang="fr-FR" altLang="fr-FR" b="1" dirty="0"/>
              <a:t>« la sécurité transfusionnelle requiert, outre la disponibilité et la qualité intrinsèque du sang et des composants sanguins, que ceux-ci soient utilisés de façon adéquate » </a:t>
            </a:r>
          </a:p>
          <a:p>
            <a:pPr marL="0" indent="0" eaLnBrk="1" hangingPunct="1">
              <a:spcBef>
                <a:spcPct val="0"/>
              </a:spcBef>
              <a:buNone/>
            </a:pPr>
            <a:endParaRPr lang="fr-FR" altLang="fr-FR" dirty="0"/>
          </a:p>
          <a:p>
            <a:pPr eaLnBrk="1" hangingPunct="1">
              <a:spcBef>
                <a:spcPct val="0"/>
              </a:spcBef>
              <a:buFont typeface="Wingdings" panose="05000000000000000000" pitchFamily="2" charset="2"/>
              <a:buChar char="q"/>
            </a:pPr>
            <a:r>
              <a:rPr lang="fr-FR" altLang="fr-FR" dirty="0"/>
              <a:t> Pour ce faire, elle définit l’utilisation clinique appropriée du sang comme étant le fait d’administrer </a:t>
            </a:r>
            <a:r>
              <a:rPr lang="fr-FR" altLang="fr-FR" b="1" dirty="0">
                <a:solidFill>
                  <a:srgbClr val="FF0000"/>
                </a:solidFill>
              </a:rPr>
              <a:t>« </a:t>
            </a:r>
            <a:r>
              <a:rPr lang="fr-FR" altLang="fr-FR" b="1" i="1" dirty="0">
                <a:solidFill>
                  <a:srgbClr val="FF0000"/>
                </a:solidFill>
              </a:rPr>
              <a:t>le bon sang, pour le bon patient au bon moment en utilisant les bonnes procédures</a:t>
            </a:r>
            <a:r>
              <a:rPr lang="fr-FR" altLang="fr-FR" b="1" dirty="0">
                <a:solidFill>
                  <a:srgbClr val="FF0000"/>
                </a:solidFill>
              </a:rPr>
              <a:t> »</a:t>
            </a:r>
          </a:p>
          <a:p>
            <a:pPr marL="0" indent="0" eaLnBrk="1" hangingPunct="1">
              <a:spcBef>
                <a:spcPct val="0"/>
              </a:spcBef>
              <a:buNone/>
            </a:pPr>
            <a:endParaRPr lang="fr-FR" altLang="fr-FR" b="1" dirty="0">
              <a:solidFill>
                <a:srgbClr val="FF0000"/>
              </a:solidFill>
            </a:endParaRPr>
          </a:p>
          <a:p>
            <a:pPr eaLnBrk="1" hangingPunct="1">
              <a:spcBef>
                <a:spcPct val="0"/>
              </a:spcBef>
              <a:buFont typeface="Wingdings" panose="05000000000000000000" pitchFamily="2" charset="2"/>
              <a:buChar char="q"/>
            </a:pPr>
            <a:r>
              <a:rPr lang="fr-FR" altLang="fr-FR" dirty="0"/>
              <a:t>En effet, </a:t>
            </a:r>
            <a:r>
              <a:rPr lang="fr-FR" altLang="fr-FR" b="1" dirty="0"/>
              <a:t>les complications de la transfusion sont en relation avec le terrain du patient, la qualité des PSL administrés mais également et surtout avec les manquements d’ordre humain dans la conduite de l’acte transfusionnel. </a:t>
            </a:r>
          </a:p>
          <a:p>
            <a:pPr marL="0" indent="0" algn="just">
              <a:lnSpc>
                <a:spcPct val="107000"/>
              </a:lnSpc>
              <a:spcAft>
                <a:spcPts val="800"/>
              </a:spcAft>
              <a:buNone/>
            </a:pPr>
            <a:endParaRPr lang="fr-FR" altLang="fr-FR" dirty="0"/>
          </a:p>
        </p:txBody>
      </p:sp>
      <p:sp>
        <p:nvSpPr>
          <p:cNvPr id="4" name="Espace réservé du numéro de diapositive 3">
            <a:extLst>
              <a:ext uri="{FF2B5EF4-FFF2-40B4-BE49-F238E27FC236}">
                <a16:creationId xmlns:a16="http://schemas.microsoft.com/office/drawing/2014/main" id="{23BD5960-E3E6-47D0-98BD-60C8FAB4DDDF}"/>
              </a:ext>
            </a:extLst>
          </p:cNvPr>
          <p:cNvSpPr>
            <a:spLocks noGrp="1"/>
          </p:cNvSpPr>
          <p:nvPr>
            <p:ph type="sldNum" sz="quarter" idx="12"/>
          </p:nvPr>
        </p:nvSpPr>
        <p:spPr/>
        <p:txBody>
          <a:bodyPr/>
          <a:lstStyle/>
          <a:p>
            <a:fld id="{57708570-FA1B-47AD-ABDE-9C1B01FA5847}" type="slidenum">
              <a:rPr lang="fr-FR" smtClean="0"/>
              <a:t>3</a:t>
            </a:fld>
            <a:endParaRPr lang="fr-FR"/>
          </a:p>
        </p:txBody>
      </p:sp>
    </p:spTree>
    <p:extLst>
      <p:ext uri="{BB962C8B-B14F-4D97-AF65-F5344CB8AC3E}">
        <p14:creationId xmlns:p14="http://schemas.microsoft.com/office/powerpoint/2010/main" val="1463287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1739F3-BAD9-41E3-BB86-45BA4F6AFEED}"/>
              </a:ext>
            </a:extLst>
          </p:cNvPr>
          <p:cNvSpPr>
            <a:spLocks noGrp="1"/>
          </p:cNvSpPr>
          <p:nvPr>
            <p:ph type="title"/>
          </p:nvPr>
        </p:nvSpPr>
        <p:spPr>
          <a:xfrm>
            <a:off x="838200" y="1"/>
            <a:ext cx="10515600" cy="1121433"/>
          </a:xfrm>
        </p:spPr>
        <p:txBody>
          <a:bodyPr/>
          <a:lstStyle/>
          <a:p>
            <a:pPr algn="ctr"/>
            <a:r>
              <a:rPr lang="fr-FR" b="1" dirty="0">
                <a:latin typeface="+mn-lt"/>
              </a:rPr>
              <a:t>INTRODUCTION 3/3</a:t>
            </a:r>
          </a:p>
        </p:txBody>
      </p:sp>
      <p:sp>
        <p:nvSpPr>
          <p:cNvPr id="3" name="Espace réservé du contenu 2">
            <a:extLst>
              <a:ext uri="{FF2B5EF4-FFF2-40B4-BE49-F238E27FC236}">
                <a16:creationId xmlns:a16="http://schemas.microsoft.com/office/drawing/2014/main" id="{0379524E-B02A-4E55-82F1-8847C5617F3A}"/>
              </a:ext>
            </a:extLst>
          </p:cNvPr>
          <p:cNvSpPr>
            <a:spLocks noGrp="1"/>
          </p:cNvSpPr>
          <p:nvPr>
            <p:ph idx="1"/>
          </p:nvPr>
        </p:nvSpPr>
        <p:spPr>
          <a:xfrm>
            <a:off x="0" y="1121434"/>
            <a:ext cx="12192000" cy="5736565"/>
          </a:xfrm>
        </p:spPr>
        <p:txBody>
          <a:bodyPr>
            <a:normAutofit/>
          </a:bodyPr>
          <a:lstStyle/>
          <a:p>
            <a:pPr marL="0" indent="0" algn="just">
              <a:lnSpc>
                <a:spcPct val="107000"/>
              </a:lnSpc>
              <a:spcAft>
                <a:spcPts val="800"/>
              </a:spcAft>
              <a:buNone/>
            </a:pPr>
            <a:endParaRPr lang="fr-FR" altLang="fr-FR" sz="2000" dirty="0"/>
          </a:p>
          <a:p>
            <a:pPr marL="0" indent="0" algn="just">
              <a:lnSpc>
                <a:spcPct val="107000"/>
              </a:lnSpc>
              <a:spcAft>
                <a:spcPts val="800"/>
              </a:spcAft>
              <a:buNone/>
            </a:pPr>
            <a:r>
              <a:rPr lang="fr-FR" altLang="fr-FR" sz="3000" b="1" dirty="0"/>
              <a:t>Le comportement des agents de santé et les facteurs organisationnels sont 2 maillons importants pour la sécurité transfusionnelle </a:t>
            </a:r>
          </a:p>
          <a:p>
            <a:pPr marL="0" indent="0" algn="just">
              <a:lnSpc>
                <a:spcPct val="107000"/>
              </a:lnSpc>
              <a:spcAft>
                <a:spcPts val="800"/>
              </a:spcAft>
              <a:buNone/>
            </a:pPr>
            <a:r>
              <a:rPr lang="fr-FR" altLang="fr-FR" sz="3000" dirty="0"/>
              <a:t>Ceux qui réalisent l’acte transfusionnel  doivent disposer des connaissances et des pratiques adéquates</a:t>
            </a:r>
            <a:endParaRPr lang="fr-FR" sz="3000" dirty="0"/>
          </a:p>
          <a:p>
            <a:pPr marL="0" indent="0" algn="just">
              <a:lnSpc>
                <a:spcPct val="107000"/>
              </a:lnSpc>
              <a:spcAft>
                <a:spcPts val="800"/>
              </a:spcAft>
              <a:buNone/>
            </a:pPr>
            <a:r>
              <a:rPr lang="fr-FR" sz="3000" b="1" dirty="0">
                <a:effectLst/>
                <a:ea typeface="Calibri" panose="020F0502020204030204" pitchFamily="34" charset="0"/>
                <a:cs typeface="Times New Roman" panose="02020603050405020304" pitchFamily="18" charset="0"/>
              </a:rPr>
              <a:t>Ce travail  avait pour objectif d’évaluer les connaissances et les pratiques transfusionnelles du personnel au sein du SUM du CHUYO.</a:t>
            </a:r>
          </a:p>
          <a:p>
            <a:pPr marL="0" indent="0" algn="just">
              <a:lnSpc>
                <a:spcPct val="107000"/>
              </a:lnSpc>
              <a:spcAft>
                <a:spcPts val="800"/>
              </a:spcAft>
              <a:buNone/>
            </a:pPr>
            <a:endParaRPr lang="fr-FR" altLang="fr-FR" sz="1000" dirty="0"/>
          </a:p>
          <a:p>
            <a:pPr marL="0" indent="0" algn="just">
              <a:lnSpc>
                <a:spcPct val="107000"/>
              </a:lnSpc>
              <a:spcAft>
                <a:spcPts val="800"/>
              </a:spcAft>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2E910515-A0D7-4FE5-8E55-F04FE8A49310}"/>
              </a:ext>
            </a:extLst>
          </p:cNvPr>
          <p:cNvSpPr>
            <a:spLocks noGrp="1"/>
          </p:cNvSpPr>
          <p:nvPr>
            <p:ph type="sldNum" sz="quarter" idx="12"/>
          </p:nvPr>
        </p:nvSpPr>
        <p:spPr/>
        <p:txBody>
          <a:bodyPr/>
          <a:lstStyle/>
          <a:p>
            <a:fld id="{57708570-FA1B-47AD-ABDE-9C1B01FA5847}" type="slidenum">
              <a:rPr lang="fr-FR" smtClean="0"/>
              <a:t>4</a:t>
            </a:fld>
            <a:endParaRPr lang="fr-FR"/>
          </a:p>
        </p:txBody>
      </p:sp>
    </p:spTree>
    <p:extLst>
      <p:ext uri="{BB962C8B-B14F-4D97-AF65-F5344CB8AC3E}">
        <p14:creationId xmlns:p14="http://schemas.microsoft.com/office/powerpoint/2010/main" val="970345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BFAE68-C21C-4675-A8EE-B56AE60F8700}"/>
              </a:ext>
            </a:extLst>
          </p:cNvPr>
          <p:cNvSpPr>
            <a:spLocks noGrp="1"/>
          </p:cNvSpPr>
          <p:nvPr>
            <p:ph type="title"/>
          </p:nvPr>
        </p:nvSpPr>
        <p:spPr>
          <a:xfrm>
            <a:off x="0" y="1"/>
            <a:ext cx="12192000" cy="1259456"/>
          </a:xfrm>
        </p:spPr>
        <p:txBody>
          <a:bodyPr/>
          <a:lstStyle/>
          <a:p>
            <a:pPr algn="ctr"/>
            <a:r>
              <a:rPr lang="fr-FR" b="1" dirty="0">
                <a:latin typeface="+mn-lt"/>
              </a:rPr>
              <a:t>MATERIELS ET METHODE 1/2</a:t>
            </a:r>
          </a:p>
        </p:txBody>
      </p:sp>
      <p:sp>
        <p:nvSpPr>
          <p:cNvPr id="3" name="Espace réservé du contenu 2">
            <a:extLst>
              <a:ext uri="{FF2B5EF4-FFF2-40B4-BE49-F238E27FC236}">
                <a16:creationId xmlns:a16="http://schemas.microsoft.com/office/drawing/2014/main" id="{6B38894B-1CE8-47DA-A75F-C9D007C729AF}"/>
              </a:ext>
            </a:extLst>
          </p:cNvPr>
          <p:cNvSpPr>
            <a:spLocks noGrp="1"/>
          </p:cNvSpPr>
          <p:nvPr>
            <p:ph idx="1"/>
          </p:nvPr>
        </p:nvSpPr>
        <p:spPr>
          <a:xfrm>
            <a:off x="0" y="1259457"/>
            <a:ext cx="12192000" cy="5598542"/>
          </a:xfrm>
        </p:spPr>
        <p:txBody>
          <a:bodyPr>
            <a:normAutofit/>
          </a:bodyPr>
          <a:lstStyle/>
          <a:p>
            <a:pPr eaLnBrk="1" fontAlgn="auto" hangingPunct="1">
              <a:lnSpc>
                <a:spcPct val="120000"/>
              </a:lnSpc>
              <a:spcBef>
                <a:spcPts val="600"/>
              </a:spcBef>
              <a:spcAft>
                <a:spcPts val="600"/>
              </a:spcAft>
              <a:buFont typeface="Wingdings" pitchFamily="2" charset="2"/>
              <a:buChar char="q"/>
              <a:defRPr/>
            </a:pPr>
            <a:r>
              <a:rPr lang="fr-FR" b="1" dirty="0">
                <a:cs typeface="Times New Roman" pitchFamily="18" charset="0"/>
              </a:rPr>
              <a:t>Cadre de l’étude</a:t>
            </a:r>
          </a:p>
          <a:p>
            <a:pPr marL="400050" lvl="1" indent="0" eaLnBrk="1" fontAlgn="auto" hangingPunct="1">
              <a:lnSpc>
                <a:spcPct val="120000"/>
              </a:lnSpc>
              <a:spcBef>
                <a:spcPts val="600"/>
              </a:spcBef>
              <a:spcAft>
                <a:spcPts val="600"/>
              </a:spcAft>
              <a:buFont typeface="Arial" panose="020B0604020202020204" pitchFamily="34" charset="0"/>
              <a:buNone/>
              <a:defRPr/>
            </a:pPr>
            <a:r>
              <a:rPr lang="fr-CA" sz="2800" dirty="0">
                <a:cs typeface="Times New Roman" panose="02020603050405020304" pitchFamily="18" charset="0"/>
              </a:rPr>
              <a:t>Service des urgences médicales du CHUYO</a:t>
            </a:r>
            <a:endParaRPr lang="fr-FR" sz="2800" dirty="0">
              <a:cs typeface="Times New Roman" pitchFamily="18" charset="0"/>
            </a:endParaRPr>
          </a:p>
          <a:p>
            <a:pPr eaLnBrk="1" fontAlgn="auto" hangingPunct="1">
              <a:lnSpc>
                <a:spcPct val="120000"/>
              </a:lnSpc>
              <a:spcBef>
                <a:spcPts val="600"/>
              </a:spcBef>
              <a:spcAft>
                <a:spcPts val="600"/>
              </a:spcAft>
              <a:buFont typeface="Wingdings" pitchFamily="2" charset="2"/>
              <a:buChar char="q"/>
              <a:defRPr/>
            </a:pPr>
            <a:r>
              <a:rPr lang="fr-FR" b="1" dirty="0">
                <a:cs typeface="Times New Roman" pitchFamily="18" charset="0"/>
              </a:rPr>
              <a:t>Type et période de l’étude</a:t>
            </a:r>
          </a:p>
          <a:p>
            <a:pPr marL="400050" lvl="1" indent="0" eaLnBrk="1" fontAlgn="auto" hangingPunct="1">
              <a:lnSpc>
                <a:spcPct val="120000"/>
              </a:lnSpc>
              <a:spcBef>
                <a:spcPts val="600"/>
              </a:spcBef>
              <a:spcAft>
                <a:spcPts val="600"/>
              </a:spcAft>
              <a:buFont typeface="Arial" panose="020B0604020202020204" pitchFamily="34" charset="0"/>
              <a:buNone/>
              <a:defRPr/>
            </a:pPr>
            <a:r>
              <a:rPr lang="fr-FR" sz="2800" dirty="0">
                <a:cs typeface="Times New Roman" pitchFamily="18" charset="0"/>
              </a:rPr>
              <a:t>Etude transversale descriptive allant du 01 Aout au  15 septembre 2020 </a:t>
            </a:r>
          </a:p>
          <a:p>
            <a:pPr marL="400050" lvl="1" indent="0" eaLnBrk="1" fontAlgn="auto" hangingPunct="1">
              <a:lnSpc>
                <a:spcPct val="120000"/>
              </a:lnSpc>
              <a:spcBef>
                <a:spcPts val="600"/>
              </a:spcBef>
              <a:spcAft>
                <a:spcPts val="600"/>
              </a:spcAft>
              <a:buFont typeface="Arial" panose="020B0604020202020204" pitchFamily="34" charset="0"/>
              <a:buNone/>
              <a:defRPr/>
            </a:pPr>
            <a:r>
              <a:rPr lang="fr-FR" sz="2800" dirty="0">
                <a:cs typeface="Times New Roman" pitchFamily="18" charset="0"/>
              </a:rPr>
              <a:t>(2 mois et ½) </a:t>
            </a:r>
          </a:p>
          <a:p>
            <a:pPr eaLnBrk="1" fontAlgn="auto" hangingPunct="1">
              <a:lnSpc>
                <a:spcPct val="120000"/>
              </a:lnSpc>
              <a:spcBef>
                <a:spcPts val="600"/>
              </a:spcBef>
              <a:spcAft>
                <a:spcPts val="600"/>
              </a:spcAft>
              <a:buFont typeface="Wingdings" panose="05000000000000000000" pitchFamily="2" charset="2"/>
              <a:buChar char="q"/>
              <a:defRPr/>
            </a:pPr>
            <a:r>
              <a:rPr lang="fr-FR" b="1" dirty="0">
                <a:cs typeface="Times New Roman" pitchFamily="18" charset="0"/>
              </a:rPr>
              <a:t>Population de l’étude</a:t>
            </a:r>
          </a:p>
          <a:p>
            <a:pPr lvl="1" eaLnBrk="1" fontAlgn="auto" hangingPunct="1">
              <a:lnSpc>
                <a:spcPct val="120000"/>
              </a:lnSpc>
              <a:spcBef>
                <a:spcPts val="600"/>
              </a:spcBef>
              <a:spcAft>
                <a:spcPts val="600"/>
              </a:spcAft>
              <a:buFont typeface="Wingdings" panose="05000000000000000000" pitchFamily="2" charset="2"/>
              <a:buChar char="Ø"/>
              <a:defRPr/>
            </a:pPr>
            <a:r>
              <a:rPr lang="fr-FR" sz="2800" dirty="0">
                <a:cs typeface="Times New Roman" pitchFamily="18" charset="0"/>
              </a:rPr>
              <a:t>Les patients admis  avec une indication de transfusion</a:t>
            </a:r>
          </a:p>
          <a:p>
            <a:pPr lvl="1">
              <a:lnSpc>
                <a:spcPct val="120000"/>
              </a:lnSpc>
              <a:spcBef>
                <a:spcPts val="600"/>
              </a:spcBef>
              <a:spcAft>
                <a:spcPts val="600"/>
              </a:spcAft>
              <a:buFont typeface="Wingdings" panose="05000000000000000000" pitchFamily="2" charset="2"/>
              <a:buChar char="Ø"/>
              <a:defRPr/>
            </a:pPr>
            <a:r>
              <a:rPr lang="fr-FR" sz="2800" dirty="0">
                <a:cs typeface="Times New Roman" pitchFamily="18" charset="0"/>
              </a:rPr>
              <a:t>Les agents de santé du SUM du CHUYO </a:t>
            </a:r>
          </a:p>
          <a:p>
            <a:pPr marL="457200" lvl="1" indent="0" eaLnBrk="1" fontAlgn="auto" hangingPunct="1">
              <a:lnSpc>
                <a:spcPct val="120000"/>
              </a:lnSpc>
              <a:spcBef>
                <a:spcPts val="600"/>
              </a:spcBef>
              <a:spcAft>
                <a:spcPts val="600"/>
              </a:spcAft>
              <a:buNone/>
              <a:defRPr/>
            </a:pPr>
            <a:endParaRPr lang="fr-FR" sz="2400" dirty="0">
              <a:latin typeface="Times New Roman" pitchFamily="18" charset="0"/>
              <a:cs typeface="Times New Roman" pitchFamily="18" charset="0"/>
            </a:endParaRPr>
          </a:p>
          <a:p>
            <a:endParaRPr lang="fr-FR" dirty="0"/>
          </a:p>
        </p:txBody>
      </p:sp>
      <p:sp>
        <p:nvSpPr>
          <p:cNvPr id="4" name="Espace réservé du numéro de diapositive 3">
            <a:extLst>
              <a:ext uri="{FF2B5EF4-FFF2-40B4-BE49-F238E27FC236}">
                <a16:creationId xmlns:a16="http://schemas.microsoft.com/office/drawing/2014/main" id="{5F1E7F45-3916-4879-B368-03ECC41B6CE8}"/>
              </a:ext>
            </a:extLst>
          </p:cNvPr>
          <p:cNvSpPr>
            <a:spLocks noGrp="1"/>
          </p:cNvSpPr>
          <p:nvPr>
            <p:ph type="sldNum" sz="quarter" idx="12"/>
          </p:nvPr>
        </p:nvSpPr>
        <p:spPr/>
        <p:txBody>
          <a:bodyPr/>
          <a:lstStyle/>
          <a:p>
            <a:fld id="{57708570-FA1B-47AD-ABDE-9C1B01FA5847}" type="slidenum">
              <a:rPr lang="fr-FR" smtClean="0"/>
              <a:t>5</a:t>
            </a:fld>
            <a:endParaRPr lang="fr-FR"/>
          </a:p>
        </p:txBody>
      </p:sp>
    </p:spTree>
    <p:extLst>
      <p:ext uri="{BB962C8B-B14F-4D97-AF65-F5344CB8AC3E}">
        <p14:creationId xmlns:p14="http://schemas.microsoft.com/office/powerpoint/2010/main" val="1319456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0D1EA2-8410-4721-861D-FDBF91B22438}"/>
              </a:ext>
            </a:extLst>
          </p:cNvPr>
          <p:cNvSpPr>
            <a:spLocks noGrp="1"/>
          </p:cNvSpPr>
          <p:nvPr>
            <p:ph type="title"/>
          </p:nvPr>
        </p:nvSpPr>
        <p:spPr>
          <a:xfrm>
            <a:off x="0" y="1"/>
            <a:ext cx="12192000" cy="1362973"/>
          </a:xfrm>
        </p:spPr>
        <p:txBody>
          <a:bodyPr/>
          <a:lstStyle/>
          <a:p>
            <a:pPr algn="ctr"/>
            <a:r>
              <a:rPr lang="fr-FR" b="1" dirty="0">
                <a:latin typeface="+mn-lt"/>
              </a:rPr>
              <a:t>MATERIELS ET METHODE 2/2</a:t>
            </a:r>
          </a:p>
        </p:txBody>
      </p:sp>
      <p:sp>
        <p:nvSpPr>
          <p:cNvPr id="3" name="Espace réservé du contenu 2">
            <a:extLst>
              <a:ext uri="{FF2B5EF4-FFF2-40B4-BE49-F238E27FC236}">
                <a16:creationId xmlns:a16="http://schemas.microsoft.com/office/drawing/2014/main" id="{6CE0DF14-C252-4311-89D8-EBF77C51A1ED}"/>
              </a:ext>
            </a:extLst>
          </p:cNvPr>
          <p:cNvSpPr>
            <a:spLocks noGrp="1"/>
          </p:cNvSpPr>
          <p:nvPr>
            <p:ph idx="1"/>
          </p:nvPr>
        </p:nvSpPr>
        <p:spPr>
          <a:xfrm>
            <a:off x="0" y="1362974"/>
            <a:ext cx="12192000" cy="5495025"/>
          </a:xfrm>
        </p:spPr>
        <p:txBody>
          <a:bodyPr/>
          <a:lstStyle/>
          <a:p>
            <a:endParaRPr lang="fr-FR"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buFont typeface="Wingdings" panose="05000000000000000000" pitchFamily="2" charset="2"/>
              <a:buChar char="q"/>
            </a:pPr>
            <a:r>
              <a:rPr lang="fr-FR" dirty="0">
                <a:effectLst/>
                <a:ea typeface="Calibri" panose="020F0502020204030204" pitchFamily="34" charset="0"/>
                <a:cs typeface="Times New Roman" panose="02020603050405020304" pitchFamily="18" charset="0"/>
              </a:rPr>
              <a:t>Les données cliniques sur les transfusions pratiquées ont été analysées. </a:t>
            </a:r>
          </a:p>
          <a:p>
            <a:pPr algn="just">
              <a:buFont typeface="Wingdings" panose="05000000000000000000" pitchFamily="2" charset="2"/>
              <a:buChar char="q"/>
            </a:pPr>
            <a:r>
              <a:rPr lang="fr-FR" dirty="0">
                <a:effectLst/>
                <a:ea typeface="Calibri" panose="020F0502020204030204" pitchFamily="34" charset="0"/>
                <a:cs typeface="Times New Roman" panose="02020603050405020304" pitchFamily="18" charset="0"/>
              </a:rPr>
              <a:t>Les connaissances des praticiens ont été évaluées à l’aide d’un score</a:t>
            </a:r>
          </a:p>
          <a:p>
            <a:pPr marL="0" indent="0" algn="just" eaLnBrk="1" fontAlgn="auto" hangingPunct="1">
              <a:lnSpc>
                <a:spcPct val="150000"/>
              </a:lnSpc>
              <a:spcAft>
                <a:spcPts val="0"/>
              </a:spcAft>
              <a:buNone/>
              <a:defRPr/>
            </a:pPr>
            <a:r>
              <a:rPr lang="fr-FR" sz="3200" b="1" dirty="0">
                <a:solidFill>
                  <a:srgbClr val="FF0000"/>
                </a:solidFill>
                <a:cs typeface="Times New Roman" panose="02020603050405020304" pitchFamily="18" charset="0"/>
              </a:rPr>
              <a:t>Grille d’évaluation des connaissances </a:t>
            </a:r>
          </a:p>
          <a:p>
            <a:pPr marL="0" indent="0" algn="just" eaLnBrk="1" fontAlgn="auto" hangingPunct="1">
              <a:lnSpc>
                <a:spcPct val="150000"/>
              </a:lnSpc>
              <a:spcAft>
                <a:spcPts val="0"/>
              </a:spcAft>
              <a:buFont typeface="Arial" panose="020B0604020202020204" pitchFamily="34" charset="0"/>
              <a:buNone/>
              <a:defRPr/>
            </a:pPr>
            <a:r>
              <a:rPr lang="fr-FR" dirty="0">
                <a:cs typeface="Times New Roman" panose="02020603050405020304" pitchFamily="18" charset="0"/>
              </a:rPr>
              <a:t>   </a:t>
            </a:r>
            <a:r>
              <a:rPr lang="fr-FR" b="1" dirty="0">
                <a:cs typeface="Times New Roman" panose="02020603050405020304" pitchFamily="18" charset="0"/>
              </a:rPr>
              <a:t>Total des points = 70 points</a:t>
            </a:r>
          </a:p>
          <a:p>
            <a:pPr lvl="1" algn="just" eaLnBrk="1" fontAlgn="auto" hangingPunct="1">
              <a:lnSpc>
                <a:spcPct val="150000"/>
              </a:lnSpc>
              <a:spcAft>
                <a:spcPts val="0"/>
              </a:spcAft>
              <a:buFont typeface="Wingdings" panose="05000000000000000000" pitchFamily="2" charset="2"/>
              <a:buChar char="Ø"/>
              <a:defRPr/>
            </a:pPr>
            <a:r>
              <a:rPr lang="fr-FR" sz="2800" b="1" dirty="0">
                <a:cs typeface="Times New Roman" panose="02020603050405020304" pitchFamily="18" charset="0"/>
              </a:rPr>
              <a:t>Niveau de connaissances bon            : ≥ 80% du total</a:t>
            </a:r>
          </a:p>
          <a:p>
            <a:pPr lvl="1" algn="just" eaLnBrk="1" fontAlgn="auto" hangingPunct="1">
              <a:lnSpc>
                <a:spcPct val="150000"/>
              </a:lnSpc>
              <a:spcAft>
                <a:spcPts val="0"/>
              </a:spcAft>
              <a:buFont typeface="Wingdings" panose="05000000000000000000" pitchFamily="2" charset="2"/>
              <a:buChar char="Ø"/>
              <a:defRPr/>
            </a:pPr>
            <a:r>
              <a:rPr lang="fr-FR" sz="2800" b="1" dirty="0">
                <a:cs typeface="Times New Roman" panose="02020603050405020304" pitchFamily="18" charset="0"/>
              </a:rPr>
              <a:t>Niveau de connaissances moyen       : 60% ≤ total &lt; 80%</a:t>
            </a:r>
          </a:p>
          <a:p>
            <a:pPr lvl="1" algn="just" eaLnBrk="1" fontAlgn="auto" hangingPunct="1">
              <a:lnSpc>
                <a:spcPct val="150000"/>
              </a:lnSpc>
              <a:spcAft>
                <a:spcPts val="0"/>
              </a:spcAft>
              <a:buFont typeface="Wingdings" panose="05000000000000000000" pitchFamily="2" charset="2"/>
              <a:buChar char="Ø"/>
              <a:defRPr/>
            </a:pPr>
            <a:r>
              <a:rPr lang="fr-FR" sz="2800" b="1" dirty="0">
                <a:cs typeface="Times New Roman" panose="02020603050405020304" pitchFamily="18" charset="0"/>
              </a:rPr>
              <a:t>Niveau de connaissances insuffisant : &lt; 60% du total</a:t>
            </a:r>
          </a:p>
          <a:p>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a:extLst>
              <a:ext uri="{FF2B5EF4-FFF2-40B4-BE49-F238E27FC236}">
                <a16:creationId xmlns:a16="http://schemas.microsoft.com/office/drawing/2014/main" id="{8B9E817F-1C32-47A0-BE40-3A6CDEB8D362}"/>
              </a:ext>
            </a:extLst>
          </p:cNvPr>
          <p:cNvSpPr>
            <a:spLocks noGrp="1"/>
          </p:cNvSpPr>
          <p:nvPr>
            <p:ph type="sldNum" sz="quarter" idx="12"/>
          </p:nvPr>
        </p:nvSpPr>
        <p:spPr/>
        <p:txBody>
          <a:bodyPr/>
          <a:lstStyle/>
          <a:p>
            <a:fld id="{57708570-FA1B-47AD-ABDE-9C1B01FA5847}" type="slidenum">
              <a:rPr lang="fr-FR" smtClean="0"/>
              <a:t>6</a:t>
            </a:fld>
            <a:endParaRPr lang="fr-FR"/>
          </a:p>
        </p:txBody>
      </p:sp>
    </p:spTree>
    <p:extLst>
      <p:ext uri="{BB962C8B-B14F-4D97-AF65-F5344CB8AC3E}">
        <p14:creationId xmlns:p14="http://schemas.microsoft.com/office/powerpoint/2010/main" val="1896592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9CA3C6-67F1-49F1-B063-E3B201B01AA4}"/>
              </a:ext>
            </a:extLst>
          </p:cNvPr>
          <p:cNvSpPr>
            <a:spLocks noGrp="1"/>
          </p:cNvSpPr>
          <p:nvPr>
            <p:ph type="title"/>
          </p:nvPr>
        </p:nvSpPr>
        <p:spPr>
          <a:xfrm>
            <a:off x="1981200" y="30138"/>
            <a:ext cx="8229600" cy="1143000"/>
          </a:xfrm>
          <a:solidFill>
            <a:schemeClr val="bg1">
              <a:lumMod val="75000"/>
            </a:schemeClr>
          </a:solidFill>
          <a:scene3d>
            <a:camera prst="orthographicFront"/>
            <a:lightRig rig="threePt" dir="t"/>
          </a:scene3d>
          <a:sp3d>
            <a:bevelT prst="angle"/>
          </a:sp3d>
        </p:spPr>
        <p:txBody>
          <a:bodyPr rtlCol="0">
            <a:normAutofit/>
          </a:bodyPr>
          <a:lstStyle/>
          <a:p>
            <a:pPr algn="ctr">
              <a:defRPr/>
            </a:pPr>
            <a:r>
              <a:rPr lang="fr-FR" sz="5000" b="1" dirty="0">
                <a:latin typeface="Times New Roman" panose="02020603050405020304" pitchFamily="18" charset="0"/>
                <a:cs typeface="Times New Roman" panose="02020603050405020304" pitchFamily="18" charset="0"/>
              </a:rPr>
              <a:t>RESULTATS 1/ 12</a:t>
            </a:r>
          </a:p>
        </p:txBody>
      </p:sp>
      <p:sp>
        <p:nvSpPr>
          <p:cNvPr id="38917" name="Espace réservé du contenu 2">
            <a:extLst>
              <a:ext uri="{FF2B5EF4-FFF2-40B4-BE49-F238E27FC236}">
                <a16:creationId xmlns:a16="http://schemas.microsoft.com/office/drawing/2014/main" id="{F5D2D7C5-5350-4A4A-B911-43417F69BA0D}"/>
              </a:ext>
            </a:extLst>
          </p:cNvPr>
          <p:cNvSpPr>
            <a:spLocks noGrp="1"/>
          </p:cNvSpPr>
          <p:nvPr>
            <p:ph idx="1"/>
          </p:nvPr>
        </p:nvSpPr>
        <p:spPr>
          <a:xfrm>
            <a:off x="0" y="1412876"/>
            <a:ext cx="12192000" cy="5445125"/>
          </a:xfrm>
        </p:spPr>
        <p:txBody>
          <a:bodyPr/>
          <a:lstStyle/>
          <a:p>
            <a:pPr marL="0" indent="0">
              <a:buNone/>
            </a:pPr>
            <a:r>
              <a:rPr lang="fr-FR" altLang="fr-FR" b="1" dirty="0"/>
              <a:t>Diagramme de flux</a:t>
            </a:r>
          </a:p>
          <a:p>
            <a:pPr marL="0" indent="0">
              <a:buNone/>
            </a:pPr>
            <a:endParaRPr lang="fr-FR" altLang="fr-FR" dirty="0"/>
          </a:p>
          <a:p>
            <a:pPr marL="0" indent="0">
              <a:buNone/>
            </a:pPr>
            <a:r>
              <a:rPr lang="fr-FR" altLang="fr-FR" dirty="0"/>
              <a:t>                                                       </a:t>
            </a:r>
          </a:p>
          <a:p>
            <a:pPr marL="0" indent="0">
              <a:buNone/>
            </a:pPr>
            <a:r>
              <a:rPr lang="fr-FR" altLang="fr-FR" dirty="0"/>
              <a:t>                                                      </a:t>
            </a:r>
          </a:p>
        </p:txBody>
      </p:sp>
      <p:sp>
        <p:nvSpPr>
          <p:cNvPr id="4" name="Espace réservé du numéro de diapositive 3">
            <a:extLst>
              <a:ext uri="{FF2B5EF4-FFF2-40B4-BE49-F238E27FC236}">
                <a16:creationId xmlns:a16="http://schemas.microsoft.com/office/drawing/2014/main" id="{45661EAA-7972-466C-A1EB-DAE2133E0C42}"/>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64DDB25B-BD30-4351-8E8C-D1F1DE23E54E}" type="slidenum">
              <a:rPr lang="fr-FR" altLang="fr-FR">
                <a:solidFill>
                  <a:srgbClr val="898989"/>
                </a:solidFill>
              </a:rPr>
              <a:pPr/>
              <a:t>7</a:t>
            </a:fld>
            <a:endParaRPr lang="fr-FR" altLang="fr-FR">
              <a:solidFill>
                <a:srgbClr val="898989"/>
              </a:solidFill>
            </a:endParaRPr>
          </a:p>
        </p:txBody>
      </p:sp>
      <p:sp>
        <p:nvSpPr>
          <p:cNvPr id="5" name="Ellipse 4">
            <a:extLst>
              <a:ext uri="{FF2B5EF4-FFF2-40B4-BE49-F238E27FC236}">
                <a16:creationId xmlns:a16="http://schemas.microsoft.com/office/drawing/2014/main" id="{869CB69F-433F-439C-A374-310194DA6574}"/>
              </a:ext>
            </a:extLst>
          </p:cNvPr>
          <p:cNvSpPr/>
          <p:nvPr/>
        </p:nvSpPr>
        <p:spPr>
          <a:xfrm>
            <a:off x="2049463" y="2159001"/>
            <a:ext cx="3363912" cy="1152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800" dirty="0">
                <a:solidFill>
                  <a:srgbClr val="FFFFFF"/>
                </a:solidFill>
                <a:latin typeface="Times New Roman" panose="02020603050405020304" pitchFamily="18" charset="0"/>
                <a:cs typeface="Times New Roman" panose="02020603050405020304" pitchFamily="18" charset="0"/>
              </a:rPr>
              <a:t>996 Patients reçus</a:t>
            </a:r>
          </a:p>
        </p:txBody>
      </p:sp>
      <p:sp>
        <p:nvSpPr>
          <p:cNvPr id="6" name="Flèche vers le bas 5">
            <a:extLst>
              <a:ext uri="{FF2B5EF4-FFF2-40B4-BE49-F238E27FC236}">
                <a16:creationId xmlns:a16="http://schemas.microsoft.com/office/drawing/2014/main" id="{A78A50A7-428C-4571-B0BF-9FF99C291086}"/>
              </a:ext>
            </a:extLst>
          </p:cNvPr>
          <p:cNvSpPr/>
          <p:nvPr/>
        </p:nvSpPr>
        <p:spPr>
          <a:xfrm>
            <a:off x="3586164" y="3419476"/>
            <a:ext cx="485775" cy="3159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7" name="Ellipse 6">
            <a:extLst>
              <a:ext uri="{FF2B5EF4-FFF2-40B4-BE49-F238E27FC236}">
                <a16:creationId xmlns:a16="http://schemas.microsoft.com/office/drawing/2014/main" id="{7249BE2F-9D41-4685-8383-0034AD8613B4}"/>
              </a:ext>
            </a:extLst>
          </p:cNvPr>
          <p:cNvSpPr/>
          <p:nvPr/>
        </p:nvSpPr>
        <p:spPr>
          <a:xfrm>
            <a:off x="2171701" y="3841750"/>
            <a:ext cx="3313113" cy="11509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800" dirty="0">
                <a:latin typeface="Times New Roman" panose="02020603050405020304" pitchFamily="18" charset="0"/>
                <a:cs typeface="Times New Roman" panose="02020603050405020304" pitchFamily="18" charset="0"/>
              </a:rPr>
              <a:t>159 Patients indiqués</a:t>
            </a:r>
          </a:p>
        </p:txBody>
      </p:sp>
      <p:sp>
        <p:nvSpPr>
          <p:cNvPr id="8" name="Flèche vers le bas 7">
            <a:extLst>
              <a:ext uri="{FF2B5EF4-FFF2-40B4-BE49-F238E27FC236}">
                <a16:creationId xmlns:a16="http://schemas.microsoft.com/office/drawing/2014/main" id="{6A2AC311-D914-475A-B249-9FC859A88A66}"/>
              </a:ext>
            </a:extLst>
          </p:cNvPr>
          <p:cNvSpPr/>
          <p:nvPr/>
        </p:nvSpPr>
        <p:spPr>
          <a:xfrm>
            <a:off x="3586164" y="5072063"/>
            <a:ext cx="484187" cy="3873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Ellipse 8">
            <a:extLst>
              <a:ext uri="{FF2B5EF4-FFF2-40B4-BE49-F238E27FC236}">
                <a16:creationId xmlns:a16="http://schemas.microsoft.com/office/drawing/2014/main" id="{04E52761-61E0-47E6-8CBE-01385DBC8733}"/>
              </a:ext>
            </a:extLst>
          </p:cNvPr>
          <p:cNvSpPr/>
          <p:nvPr/>
        </p:nvSpPr>
        <p:spPr>
          <a:xfrm>
            <a:off x="2225675" y="5459413"/>
            <a:ext cx="3168650" cy="1079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800" dirty="0">
                <a:latin typeface="Times New Roman" panose="02020603050405020304" pitchFamily="18" charset="0"/>
                <a:cs typeface="Times New Roman" panose="02020603050405020304" pitchFamily="18" charset="0"/>
              </a:rPr>
              <a:t>98 Patients transfusés</a:t>
            </a:r>
          </a:p>
        </p:txBody>
      </p:sp>
      <p:sp>
        <p:nvSpPr>
          <p:cNvPr id="10" name="Flèche droite 9">
            <a:extLst>
              <a:ext uri="{FF2B5EF4-FFF2-40B4-BE49-F238E27FC236}">
                <a16:creationId xmlns:a16="http://schemas.microsoft.com/office/drawing/2014/main" id="{F3A3278E-805E-4901-BCA5-3A4C5C3BF559}"/>
              </a:ext>
            </a:extLst>
          </p:cNvPr>
          <p:cNvSpPr/>
          <p:nvPr/>
        </p:nvSpPr>
        <p:spPr>
          <a:xfrm>
            <a:off x="6043613" y="4070350"/>
            <a:ext cx="576262"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1" name="Ellipse 10">
            <a:extLst>
              <a:ext uri="{FF2B5EF4-FFF2-40B4-BE49-F238E27FC236}">
                <a16:creationId xmlns:a16="http://schemas.microsoft.com/office/drawing/2014/main" id="{DF8CC63C-273C-4A37-A7C8-AF09A41823BA}"/>
              </a:ext>
            </a:extLst>
          </p:cNvPr>
          <p:cNvSpPr/>
          <p:nvPr/>
        </p:nvSpPr>
        <p:spPr>
          <a:xfrm>
            <a:off x="6988175" y="3340100"/>
            <a:ext cx="2808288" cy="1944688"/>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800" dirty="0">
                <a:solidFill>
                  <a:schemeClr val="tx1"/>
                </a:solidFill>
                <a:latin typeface="Times New Roman" panose="02020603050405020304" pitchFamily="18" charset="0"/>
                <a:cs typeface="Times New Roman" panose="02020603050405020304" pitchFamily="18" charset="0"/>
              </a:rPr>
              <a:t>61 Patients non transfusés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3FEB76-50BD-4F81-A5DF-48D6AF721E20}"/>
              </a:ext>
            </a:extLst>
          </p:cNvPr>
          <p:cNvSpPr>
            <a:spLocks noGrp="1"/>
          </p:cNvSpPr>
          <p:nvPr>
            <p:ph type="title"/>
          </p:nvPr>
        </p:nvSpPr>
        <p:spPr>
          <a:xfrm>
            <a:off x="1919536" y="0"/>
            <a:ext cx="8291264" cy="1080000"/>
          </a:xfrm>
          <a:solidFill>
            <a:schemeClr val="bg1">
              <a:lumMod val="75000"/>
            </a:schemeClr>
          </a:solidFill>
          <a:scene3d>
            <a:camera prst="orthographicFront"/>
            <a:lightRig rig="threePt" dir="t"/>
          </a:scene3d>
          <a:sp3d>
            <a:bevelT prst="angle"/>
          </a:sp3d>
        </p:spPr>
        <p:style>
          <a:lnRef idx="1">
            <a:schemeClr val="accent5"/>
          </a:lnRef>
          <a:fillRef idx="2">
            <a:schemeClr val="accent5"/>
          </a:fillRef>
          <a:effectRef idx="1">
            <a:schemeClr val="accent5"/>
          </a:effectRef>
          <a:fontRef idx="minor">
            <a:schemeClr val="dk1"/>
          </a:fontRef>
        </p:style>
        <p:txBody>
          <a:bodyPr rtlCol="0">
            <a:normAutofit/>
          </a:bodyPr>
          <a:lstStyle/>
          <a:p>
            <a:pPr algn="ctr">
              <a:defRPr/>
            </a:pPr>
            <a:r>
              <a:rPr lang="fr-FR" sz="5000" b="1" dirty="0">
                <a:cs typeface="Times New Roman" pitchFamily="18" charset="0"/>
              </a:rPr>
              <a:t>RESULTATS 2/12</a:t>
            </a:r>
            <a:r>
              <a:rPr lang="fr-FR" sz="5000" b="1" dirty="0">
                <a:latin typeface="Times New Roman" pitchFamily="18" charset="0"/>
                <a:cs typeface="Times New Roman" pitchFamily="18" charset="0"/>
              </a:rPr>
              <a:t> </a:t>
            </a:r>
            <a:endParaRPr lang="fr-FR" sz="5000" dirty="0"/>
          </a:p>
        </p:txBody>
      </p:sp>
      <p:sp>
        <p:nvSpPr>
          <p:cNvPr id="3" name="Espace réservé du contenu 2">
            <a:extLst>
              <a:ext uri="{FF2B5EF4-FFF2-40B4-BE49-F238E27FC236}">
                <a16:creationId xmlns:a16="http://schemas.microsoft.com/office/drawing/2014/main" id="{5285F46D-6027-4C83-A93C-A24053C0AF24}"/>
              </a:ext>
            </a:extLst>
          </p:cNvPr>
          <p:cNvSpPr>
            <a:spLocks noGrp="1"/>
          </p:cNvSpPr>
          <p:nvPr>
            <p:ph idx="1"/>
          </p:nvPr>
        </p:nvSpPr>
        <p:spPr>
          <a:xfrm>
            <a:off x="0" y="1125538"/>
            <a:ext cx="12192000" cy="5732462"/>
          </a:xfrm>
        </p:spPr>
        <p:txBody>
          <a:bodyPr rtlCol="0">
            <a:noAutofit/>
          </a:bodyPr>
          <a:lstStyle/>
          <a:p>
            <a:pPr algn="just">
              <a:lnSpc>
                <a:spcPct val="150000"/>
              </a:lnSpc>
              <a:buClr>
                <a:schemeClr val="tx1"/>
              </a:buClr>
              <a:buFont typeface="Wingdings" panose="05000000000000000000" pitchFamily="2" charset="2"/>
              <a:buChar char="q"/>
              <a:defRPr/>
            </a:pPr>
            <a:r>
              <a:rPr lang="fr-FR" b="1" dirty="0">
                <a:latin typeface="Times New Roman" pitchFamily="18" charset="0"/>
                <a:cs typeface="Times New Roman" pitchFamily="18" charset="0"/>
              </a:rPr>
              <a:t> </a:t>
            </a:r>
            <a:r>
              <a:rPr lang="fr-FR" b="1" dirty="0">
                <a:cs typeface="Times New Roman" pitchFamily="18" charset="0"/>
              </a:rPr>
              <a:t>Données sociodémographiques</a:t>
            </a:r>
            <a:endParaRPr lang="fr-CI" dirty="0">
              <a:cs typeface="Times New Roman" panose="02020603050405020304" pitchFamily="18" charset="0"/>
            </a:endParaRPr>
          </a:p>
          <a:p>
            <a:pPr lvl="1" algn="just">
              <a:lnSpc>
                <a:spcPct val="150000"/>
              </a:lnSpc>
              <a:buClr>
                <a:schemeClr val="tx1"/>
              </a:buClr>
              <a:buFont typeface="Wingdings" panose="05000000000000000000" pitchFamily="2" charset="2"/>
              <a:buChar char="Ø"/>
              <a:defRPr/>
            </a:pPr>
            <a:r>
              <a:rPr lang="fr-FR" sz="2800" b="1" dirty="0">
                <a:cs typeface="Times New Roman" panose="02020603050405020304" pitchFamily="18" charset="0"/>
              </a:rPr>
              <a:t>Sexe :</a:t>
            </a:r>
            <a:r>
              <a:rPr lang="fr-FR" sz="2800" dirty="0">
                <a:solidFill>
                  <a:prstClr val="black"/>
                </a:solidFill>
                <a:cs typeface="Times New Roman" pitchFamily="18" charset="0"/>
              </a:rPr>
              <a:t> </a:t>
            </a:r>
            <a:r>
              <a:rPr lang="fr-FR" sz="2800" dirty="0">
                <a:cs typeface="Times New Roman" pitchFamily="18" charset="0"/>
              </a:rPr>
              <a:t>Hommes = </a:t>
            </a:r>
            <a:r>
              <a:rPr lang="fr-FR" sz="2800" b="1" dirty="0">
                <a:cs typeface="Times New Roman" pitchFamily="18" charset="0"/>
              </a:rPr>
              <a:t>85</a:t>
            </a:r>
            <a:r>
              <a:rPr lang="fr-FR" sz="2800" dirty="0">
                <a:cs typeface="Times New Roman" pitchFamily="18" charset="0"/>
              </a:rPr>
              <a:t> </a:t>
            </a:r>
            <a:r>
              <a:rPr lang="fr-FR" sz="2800" b="1" dirty="0">
                <a:solidFill>
                  <a:srgbClr val="FF0000"/>
                </a:solidFill>
                <a:cs typeface="Times New Roman" pitchFamily="18" charset="0"/>
              </a:rPr>
              <a:t>(53,46%) </a:t>
            </a:r>
            <a:r>
              <a:rPr lang="fr-FR" sz="2800" dirty="0">
                <a:cs typeface="Times New Roman" pitchFamily="18" charset="0"/>
              </a:rPr>
              <a:t>et  Femmes = </a:t>
            </a:r>
            <a:r>
              <a:rPr lang="fr-FR" sz="2800" b="1" dirty="0">
                <a:cs typeface="Times New Roman" pitchFamily="18" charset="0"/>
              </a:rPr>
              <a:t>74</a:t>
            </a:r>
            <a:r>
              <a:rPr lang="fr-FR" sz="2800" dirty="0">
                <a:cs typeface="Times New Roman" pitchFamily="18" charset="0"/>
              </a:rPr>
              <a:t> </a:t>
            </a:r>
            <a:r>
              <a:rPr lang="fr-FR" sz="2800" dirty="0"/>
              <a:t>(44,54%)</a:t>
            </a:r>
          </a:p>
          <a:p>
            <a:pPr marL="400050" lvl="1" indent="0" algn="just">
              <a:lnSpc>
                <a:spcPct val="150000"/>
              </a:lnSpc>
              <a:buClr>
                <a:schemeClr val="tx1"/>
              </a:buClr>
              <a:buNone/>
              <a:defRPr/>
            </a:pPr>
            <a:r>
              <a:rPr lang="fr-FR" sz="2800" dirty="0">
                <a:solidFill>
                  <a:srgbClr val="FF0000"/>
                </a:solidFill>
                <a:cs typeface="Times New Roman" pitchFamily="18" charset="0"/>
              </a:rPr>
              <a:t>       </a:t>
            </a:r>
            <a:r>
              <a:rPr lang="fr-FR" sz="2800" dirty="0">
                <a:cs typeface="Times New Roman" pitchFamily="18" charset="0"/>
              </a:rPr>
              <a:t>Sex-ratio         = </a:t>
            </a:r>
            <a:r>
              <a:rPr lang="fr-FR" sz="2800" b="1" dirty="0">
                <a:solidFill>
                  <a:srgbClr val="FF0000"/>
                </a:solidFill>
                <a:cs typeface="Times New Roman" pitchFamily="18" charset="0"/>
              </a:rPr>
              <a:t>1,14</a:t>
            </a:r>
            <a:endParaRPr lang="fr-FR" sz="2800" b="1" dirty="0">
              <a:cs typeface="Times New Roman" pitchFamily="18" charset="0"/>
            </a:endParaRPr>
          </a:p>
          <a:p>
            <a:pPr lvl="1" algn="just">
              <a:lnSpc>
                <a:spcPct val="150000"/>
              </a:lnSpc>
              <a:buClr>
                <a:schemeClr val="tx1"/>
              </a:buClr>
              <a:buFont typeface="Wingdings" panose="05000000000000000000" pitchFamily="2" charset="2"/>
              <a:buChar char="Ø"/>
              <a:defRPr/>
            </a:pPr>
            <a:r>
              <a:rPr lang="fr-FR" sz="2800" b="1" dirty="0">
                <a:cs typeface="Times New Roman" pitchFamily="18" charset="0"/>
              </a:rPr>
              <a:t>Age</a:t>
            </a:r>
          </a:p>
          <a:p>
            <a:pPr lvl="2" algn="just">
              <a:lnSpc>
                <a:spcPct val="150000"/>
              </a:lnSpc>
              <a:buClr>
                <a:schemeClr val="tx1"/>
              </a:buClr>
              <a:buFont typeface="Wingdings" panose="05000000000000000000" pitchFamily="2" charset="2"/>
              <a:buChar char="§"/>
              <a:defRPr/>
            </a:pPr>
            <a:r>
              <a:rPr lang="fr-FR" sz="2800" dirty="0">
                <a:cs typeface="Times New Roman" pitchFamily="18" charset="0"/>
              </a:rPr>
              <a:t>Age moyen     = </a:t>
            </a:r>
            <a:r>
              <a:rPr lang="fr-FR" sz="2800" b="1" dirty="0">
                <a:solidFill>
                  <a:srgbClr val="FF0000"/>
                </a:solidFill>
                <a:cs typeface="Times New Roman" pitchFamily="18" charset="0"/>
              </a:rPr>
              <a:t>45,06 ans</a:t>
            </a:r>
            <a:endParaRPr lang="fr-FR" sz="2800" dirty="0">
              <a:cs typeface="Times New Roman" pitchFamily="18" charset="0"/>
            </a:endParaRPr>
          </a:p>
          <a:p>
            <a:pPr lvl="2" algn="just">
              <a:lnSpc>
                <a:spcPct val="150000"/>
              </a:lnSpc>
              <a:buClr>
                <a:schemeClr val="tx1"/>
              </a:buClr>
              <a:buFont typeface="Wingdings" panose="05000000000000000000" pitchFamily="2" charset="2"/>
              <a:buChar char="§"/>
              <a:defRPr/>
            </a:pPr>
            <a:r>
              <a:rPr lang="fr-FR" sz="2800" dirty="0">
                <a:cs typeface="Times New Roman" pitchFamily="18" charset="0"/>
              </a:rPr>
              <a:t>Extrêmes        = [15 ans - 90 ans]</a:t>
            </a:r>
          </a:p>
          <a:p>
            <a:pPr marL="400050" lvl="1" indent="0" algn="just">
              <a:lnSpc>
                <a:spcPct val="150000"/>
              </a:lnSpc>
              <a:buClr>
                <a:schemeClr val="tx1"/>
              </a:buClr>
              <a:buNone/>
              <a:defRPr/>
            </a:pPr>
            <a:endParaRPr lang="fr-FR" dirty="0">
              <a:solidFill>
                <a:srgbClr val="FF0000"/>
              </a:solidFill>
              <a:latin typeface="Times New Roman" pitchFamily="18" charset="0"/>
              <a:cs typeface="Times New Roman" pitchFamily="18" charset="0"/>
            </a:endParaRPr>
          </a:p>
          <a:p>
            <a:pPr marL="0" indent="0" algn="just">
              <a:lnSpc>
                <a:spcPct val="150000"/>
              </a:lnSpc>
              <a:buClr>
                <a:schemeClr val="tx1"/>
              </a:buClr>
              <a:buNone/>
              <a:defRPr/>
            </a:pPr>
            <a:r>
              <a:rPr lang="fr-FR" b="1" dirty="0">
                <a:solidFill>
                  <a:srgbClr val="FF0000"/>
                </a:solidFill>
                <a:latin typeface="Times New Roman" pitchFamily="18" charset="0"/>
                <a:cs typeface="Times New Roman" pitchFamily="18" charset="0"/>
              </a:rPr>
              <a:t>                    </a:t>
            </a:r>
            <a:endParaRPr lang="fr-FR" dirty="0">
              <a:latin typeface="Times New Roman" panose="02020603050405020304" pitchFamily="18" charset="0"/>
              <a:cs typeface="Times New Roman" panose="02020603050405020304" pitchFamily="18" charset="0"/>
            </a:endParaRPr>
          </a:p>
          <a:p>
            <a:pPr marL="0" indent="0" algn="just">
              <a:lnSpc>
                <a:spcPct val="150000"/>
              </a:lnSpc>
              <a:buNone/>
              <a:defRPr/>
            </a:pPr>
            <a:endParaRPr lang="fr-FR" dirty="0">
              <a:solidFill>
                <a:srgbClr val="FF0000"/>
              </a:solidFill>
              <a:latin typeface="Times New Roman" panose="02020603050405020304" pitchFamily="18" charset="0"/>
              <a:cs typeface="Times New Roman" panose="02020603050405020304" pitchFamily="18" charset="0"/>
            </a:endParaRPr>
          </a:p>
        </p:txBody>
      </p:sp>
      <p:sp>
        <p:nvSpPr>
          <p:cNvPr id="5" name="Espace réservé du numéro de diapositive 4">
            <a:extLst>
              <a:ext uri="{FF2B5EF4-FFF2-40B4-BE49-F238E27FC236}">
                <a16:creationId xmlns:a16="http://schemas.microsoft.com/office/drawing/2014/main" id="{104B773D-93D3-4C23-9A8A-68646CCF8A58}"/>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09DE9E7B-31D9-43F3-AB95-997EF63130CC}" type="slidenum">
              <a:rPr lang="fr-FR" altLang="fr-FR">
                <a:solidFill>
                  <a:srgbClr val="898989"/>
                </a:solidFill>
              </a:rPr>
              <a:pPr/>
              <a:t>8</a:t>
            </a:fld>
            <a:endParaRPr lang="fr-FR" altLang="fr-FR">
              <a:solidFill>
                <a:srgbClr val="89898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32CE97-A25F-41D1-9727-D82E6BD2F26C}"/>
              </a:ext>
            </a:extLst>
          </p:cNvPr>
          <p:cNvSpPr>
            <a:spLocks noGrp="1"/>
          </p:cNvSpPr>
          <p:nvPr>
            <p:ph type="title"/>
          </p:nvPr>
        </p:nvSpPr>
        <p:spPr>
          <a:xfrm>
            <a:off x="1991544" y="0"/>
            <a:ext cx="8219256" cy="1080000"/>
          </a:xfrm>
          <a:solidFill>
            <a:schemeClr val="bg1">
              <a:lumMod val="75000"/>
            </a:schemeClr>
          </a:solidFill>
          <a:scene3d>
            <a:camera prst="orthographicFront"/>
            <a:lightRig rig="threePt" dir="t"/>
          </a:scene3d>
          <a:sp3d>
            <a:bevelT prst="angle"/>
          </a:sp3d>
        </p:spPr>
        <p:style>
          <a:lnRef idx="1">
            <a:schemeClr val="accent5"/>
          </a:lnRef>
          <a:fillRef idx="2">
            <a:schemeClr val="accent5"/>
          </a:fillRef>
          <a:effectRef idx="1">
            <a:schemeClr val="accent5"/>
          </a:effectRef>
          <a:fontRef idx="minor">
            <a:schemeClr val="dk1"/>
          </a:fontRef>
        </p:style>
        <p:txBody>
          <a:bodyPr rtlCol="0">
            <a:normAutofit/>
          </a:bodyPr>
          <a:lstStyle/>
          <a:p>
            <a:pPr algn="ctr">
              <a:defRPr/>
            </a:pPr>
            <a:r>
              <a:rPr lang="fr-FR" sz="5000" b="1" dirty="0">
                <a:cs typeface="Times New Roman" pitchFamily="18" charset="0"/>
              </a:rPr>
              <a:t>RESULTATS 3/12 </a:t>
            </a:r>
            <a:endParaRPr lang="fr-FR" sz="5000" dirty="0"/>
          </a:p>
        </p:txBody>
      </p:sp>
      <p:sp>
        <p:nvSpPr>
          <p:cNvPr id="43013" name="Espace réservé du contenu 2">
            <a:extLst>
              <a:ext uri="{FF2B5EF4-FFF2-40B4-BE49-F238E27FC236}">
                <a16:creationId xmlns:a16="http://schemas.microsoft.com/office/drawing/2014/main" id="{BCEC6C80-971F-46E9-978A-519A580F8BB2}"/>
              </a:ext>
            </a:extLst>
          </p:cNvPr>
          <p:cNvSpPr>
            <a:spLocks noGrp="1"/>
          </p:cNvSpPr>
          <p:nvPr>
            <p:ph idx="1"/>
          </p:nvPr>
        </p:nvSpPr>
        <p:spPr>
          <a:xfrm>
            <a:off x="0" y="1656272"/>
            <a:ext cx="12192000" cy="5201728"/>
          </a:xfrm>
        </p:spPr>
        <p:txBody>
          <a:bodyPr>
            <a:normAutofit/>
          </a:bodyPr>
          <a:lstStyle/>
          <a:p>
            <a:pPr algn="just" eaLnBrk="1" hangingPunct="1">
              <a:lnSpc>
                <a:spcPct val="150000"/>
              </a:lnSpc>
              <a:buFont typeface="Wingdings" panose="05000000000000000000" pitchFamily="2" charset="2"/>
              <a:buChar char="q"/>
            </a:pPr>
            <a:r>
              <a:rPr lang="fr-FR" altLang="fr-FR" b="1" dirty="0">
                <a:cs typeface="Times New Roman" panose="02020603050405020304" pitchFamily="18" charset="0"/>
              </a:rPr>
              <a:t> Données cliniques</a:t>
            </a:r>
            <a:endParaRPr lang="fr-CI" altLang="fr-FR" dirty="0">
              <a:cs typeface="Times New Roman" panose="02020603050405020304" pitchFamily="18" charset="0"/>
            </a:endParaRPr>
          </a:p>
          <a:p>
            <a:pPr lvl="1" algn="just" eaLnBrk="1" hangingPunct="1">
              <a:lnSpc>
                <a:spcPct val="150000"/>
              </a:lnSpc>
              <a:buFont typeface="Wingdings" panose="05000000000000000000" pitchFamily="2" charset="2"/>
              <a:buChar char="Ø"/>
            </a:pPr>
            <a:r>
              <a:rPr lang="fr-FR" altLang="fr-FR" sz="2800" b="1" dirty="0">
                <a:cs typeface="Times New Roman" panose="02020603050405020304" pitchFamily="18" charset="0"/>
              </a:rPr>
              <a:t>Principaux motifs d’hospitalisation     </a:t>
            </a:r>
          </a:p>
          <a:p>
            <a:pPr lvl="2" algn="just" eaLnBrk="1" hangingPunct="1">
              <a:lnSpc>
                <a:spcPct val="150000"/>
              </a:lnSpc>
              <a:buFont typeface="Wingdings" panose="05000000000000000000" pitchFamily="2" charset="2"/>
              <a:buChar char="§"/>
            </a:pPr>
            <a:r>
              <a:rPr lang="fr-FR" altLang="fr-FR" sz="2800" dirty="0">
                <a:cs typeface="Times New Roman" panose="02020603050405020304" pitchFamily="18" charset="0"/>
              </a:rPr>
              <a:t>paludisme grave forme anémique        =   29 </a:t>
            </a:r>
            <a:r>
              <a:rPr lang="fr-FR" altLang="fr-FR" sz="2800" dirty="0">
                <a:solidFill>
                  <a:srgbClr val="FF0000"/>
                </a:solidFill>
                <a:cs typeface="Times New Roman" panose="02020603050405020304" pitchFamily="18" charset="0"/>
              </a:rPr>
              <a:t>(</a:t>
            </a:r>
            <a:r>
              <a:rPr lang="fr-FR" altLang="fr-FR" sz="2800" b="1" dirty="0">
                <a:solidFill>
                  <a:srgbClr val="FF0000"/>
                </a:solidFill>
                <a:cs typeface="Times New Roman" panose="02020603050405020304" pitchFamily="18" charset="0"/>
              </a:rPr>
              <a:t>18,24%)</a:t>
            </a:r>
          </a:p>
          <a:p>
            <a:pPr lvl="2" algn="just" eaLnBrk="1" hangingPunct="1">
              <a:lnSpc>
                <a:spcPct val="150000"/>
              </a:lnSpc>
              <a:buFont typeface="Wingdings" panose="05000000000000000000" pitchFamily="2" charset="2"/>
              <a:buChar char="§"/>
            </a:pPr>
            <a:r>
              <a:rPr lang="fr-FR" altLang="fr-FR" sz="2800" dirty="0">
                <a:cs typeface="Times New Roman" panose="02020603050405020304" pitchFamily="18" charset="0"/>
              </a:rPr>
              <a:t>Insuffisance Rénale Chronique           =    21 (13,21%)   </a:t>
            </a:r>
          </a:p>
          <a:p>
            <a:pPr lvl="2" algn="just" eaLnBrk="1" hangingPunct="1">
              <a:lnSpc>
                <a:spcPct val="150000"/>
              </a:lnSpc>
              <a:buFont typeface="Wingdings" panose="05000000000000000000" pitchFamily="2" charset="2"/>
              <a:buChar char="§"/>
            </a:pPr>
            <a:r>
              <a:rPr lang="fr-FR" altLang="fr-FR" sz="2800" dirty="0">
                <a:cs typeface="Times New Roman" panose="02020603050405020304" pitchFamily="18" charset="0"/>
              </a:rPr>
              <a:t>Hémopathies malignes                         =    21 (13,21%)  </a:t>
            </a:r>
            <a:r>
              <a:rPr lang="fr-FR" altLang="fr-FR" sz="2800" dirty="0">
                <a:solidFill>
                  <a:srgbClr val="FF0000"/>
                </a:solidFill>
                <a:cs typeface="Times New Roman" panose="02020603050405020304" pitchFamily="18" charset="0"/>
              </a:rPr>
              <a:t>         </a:t>
            </a:r>
          </a:p>
          <a:p>
            <a:pPr lvl="1" eaLnBrk="1" hangingPunct="1">
              <a:buFont typeface="Arial" panose="020B0604020202020204" pitchFamily="34" charset="0"/>
              <a:buNone/>
            </a:pPr>
            <a:r>
              <a:rPr lang="fr-FR" altLang="fr-FR" sz="2800" dirty="0">
                <a:cs typeface="Times New Roman" panose="02020603050405020304" pitchFamily="18" charset="0"/>
              </a:rPr>
              <a:t>   </a:t>
            </a:r>
            <a:endParaRPr lang="fr-FR" altLang="fr-FR" sz="2800" dirty="0">
              <a:solidFill>
                <a:srgbClr val="FF0000"/>
              </a:solidFill>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19851A1C-8844-40F5-A04D-61DECEA990ED}"/>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501E1976-4C96-4150-887D-AD50EE446CFA}" type="slidenum">
              <a:rPr lang="fr-FR" altLang="fr-FR">
                <a:solidFill>
                  <a:srgbClr val="898989"/>
                </a:solidFill>
              </a:rPr>
              <a:pPr/>
              <a:t>9</a:t>
            </a:fld>
            <a:endParaRPr lang="fr-FR" altLang="fr-FR">
              <a:solidFill>
                <a:srgbClr val="898989"/>
              </a:solidFill>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449</TotalTime>
  <Words>1519</Words>
  <Application>Microsoft Office PowerPoint</Application>
  <PresentationFormat>Grand écran</PresentationFormat>
  <Paragraphs>292</Paragraphs>
  <Slides>20</Slides>
  <Notes>20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20</vt:i4>
      </vt:variant>
    </vt:vector>
  </HeadingPairs>
  <TitlesOfParts>
    <vt:vector size="27" baseType="lpstr">
      <vt:lpstr>Arial</vt:lpstr>
      <vt:lpstr>Calibri</vt:lpstr>
      <vt:lpstr>Calibri Light</vt:lpstr>
      <vt:lpstr>Courier New</vt:lpstr>
      <vt:lpstr>Times New Roman</vt:lpstr>
      <vt:lpstr>Wingdings</vt:lpstr>
      <vt:lpstr>Thème Office</vt:lpstr>
      <vt:lpstr>      Modalités de prescription des produits sanguins labiles et connaissances des agents de santé sur la pratique transfusionnelle au centre hospitalier universitaire Yalgado OUEDRAOGO </vt:lpstr>
      <vt:lpstr>INTRODUCTION 1/3</vt:lpstr>
      <vt:lpstr>INTRODUCTION 2/3</vt:lpstr>
      <vt:lpstr>INTRODUCTION 3/3</vt:lpstr>
      <vt:lpstr>MATERIELS ET METHODE 1/2</vt:lpstr>
      <vt:lpstr>MATERIELS ET METHODE 2/2</vt:lpstr>
      <vt:lpstr>RESULTATS 1/ 12</vt:lpstr>
      <vt:lpstr>RESULTATS 2/12 </vt:lpstr>
      <vt:lpstr>RESULTATS 3/12 </vt:lpstr>
      <vt:lpstr>RESULTATS 4/ 12</vt:lpstr>
      <vt:lpstr>RESULTATS 5/12 </vt:lpstr>
      <vt:lpstr>RESULTATS 6/12 </vt:lpstr>
      <vt:lpstr>RESULTATS 7/12 </vt:lpstr>
      <vt:lpstr>RESULTATS 9 /12</vt:lpstr>
      <vt:lpstr>RESULTATS 10/ 12</vt:lpstr>
      <vt:lpstr>RESULTATS 11/12</vt:lpstr>
      <vt:lpstr>RESULTATS  12/12</vt:lpstr>
      <vt:lpstr>CONCLUSION 1/2</vt:lpstr>
      <vt:lpstr>CONCLUSION 2/2</vt:lpstr>
      <vt:lpstr>MERCI  POUR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Modalités de prescription des produits sanguins labiles et connaissances des agents de santé sur la pratique transfusionnelle au centre hospitalier universitaire Yalgado OUEDRAOGO</dc:title>
  <dc:creator>USER</dc:creator>
  <cp:lastModifiedBy>USER</cp:lastModifiedBy>
  <cp:revision>31</cp:revision>
  <dcterms:created xsi:type="dcterms:W3CDTF">2021-10-27T16:42:05Z</dcterms:created>
  <dcterms:modified xsi:type="dcterms:W3CDTF">2021-10-29T13:01:35Z</dcterms:modified>
</cp:coreProperties>
</file>